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1" r:id="rId1"/>
    <p:sldMasterId id="2147483732" r:id="rId2"/>
    <p:sldMasterId id="2147483684" r:id="rId3"/>
  </p:sldMasterIdLst>
  <p:notesMasterIdLst>
    <p:notesMasterId r:id="rId31"/>
  </p:notesMasterIdLst>
  <p:sldIdLst>
    <p:sldId id="1390" r:id="rId4"/>
    <p:sldId id="1380" r:id="rId5"/>
    <p:sldId id="1391" r:id="rId6"/>
    <p:sldId id="1399" r:id="rId7"/>
    <p:sldId id="1392" r:id="rId8"/>
    <p:sldId id="1393" r:id="rId9"/>
    <p:sldId id="1250" r:id="rId10"/>
    <p:sldId id="1394" r:id="rId11"/>
    <p:sldId id="1344" r:id="rId12"/>
    <p:sldId id="1395" r:id="rId13"/>
    <p:sldId id="1404" r:id="rId14"/>
    <p:sldId id="1403" r:id="rId15"/>
    <p:sldId id="1405" r:id="rId16"/>
    <p:sldId id="1385" r:id="rId17"/>
    <p:sldId id="1387" r:id="rId18"/>
    <p:sldId id="1400" r:id="rId19"/>
    <p:sldId id="1401" r:id="rId20"/>
    <p:sldId id="274" r:id="rId21"/>
    <p:sldId id="1343" r:id="rId22"/>
    <p:sldId id="1397" r:id="rId23"/>
    <p:sldId id="1373" r:id="rId24"/>
    <p:sldId id="1352" r:id="rId25"/>
    <p:sldId id="1374" r:id="rId26"/>
    <p:sldId id="1376" r:id="rId27"/>
    <p:sldId id="1356" r:id="rId28"/>
    <p:sldId id="1398" r:id="rId29"/>
    <p:sldId id="1269" r:id="rId30"/>
  </p:sldIdLst>
  <p:sldSz cx="17610138" cy="9906000"/>
  <p:notesSz cx="6858000" cy="9144000"/>
  <p:embeddedFontLst>
    <p:embeddedFont>
      <p:font typeface="Arial Narrow" panose="020B0606020202030204" pitchFamily="34" charset="0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Titillium Web" panose="00000500000000000000" pitchFamily="2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000000"/>
          </p15:clr>
        </p15:guide>
        <p15:guide id="2" pos="5546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92" y="72"/>
      </p:cViewPr>
      <p:guideLst>
        <p:guide orient="horz" pos="3120"/>
        <p:guide pos="554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8.fntdata"/><Relationship Id="rId21" Type="http://schemas.openxmlformats.org/officeDocument/2006/relationships/slide" Target="slides/slide18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5.fntdata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E3F900-958A-4193-A45C-5DC93E4CB075}" type="doc">
      <dgm:prSet loTypeId="urn:microsoft.com/office/officeart/2005/8/layout/arrow5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BD54E50-FFB1-4C71-9C1A-B686D8235935}">
      <dgm:prSet/>
      <dgm:spPr/>
      <dgm:t>
        <a:bodyPr/>
        <a:lstStyle/>
        <a:p>
          <a:r>
            <a:rPr lang="it-IT" b="1"/>
            <a:t>approccio partecipativo</a:t>
          </a:r>
          <a:endParaRPr lang="en-US"/>
        </a:p>
      </dgm:t>
    </dgm:pt>
    <dgm:pt modelId="{768436A6-E329-46C4-B694-AE871ED99140}" type="parTrans" cxnId="{DFACF630-A4B2-41B0-BFF8-1C6A72C4BA5A}">
      <dgm:prSet/>
      <dgm:spPr/>
      <dgm:t>
        <a:bodyPr/>
        <a:lstStyle/>
        <a:p>
          <a:endParaRPr lang="en-US"/>
        </a:p>
      </dgm:t>
    </dgm:pt>
    <dgm:pt modelId="{A01B8C33-7F8E-4E0E-9C3C-F5C0247DF434}" type="sibTrans" cxnId="{DFACF630-A4B2-41B0-BFF8-1C6A72C4BA5A}">
      <dgm:prSet/>
      <dgm:spPr/>
      <dgm:t>
        <a:bodyPr/>
        <a:lstStyle/>
        <a:p>
          <a:endParaRPr lang="en-US"/>
        </a:p>
      </dgm:t>
    </dgm:pt>
    <dgm:pt modelId="{B7E68F95-F5EF-47F9-A108-5A199D544F54}">
      <dgm:prSet/>
      <dgm:spPr/>
      <dgm:t>
        <a:bodyPr/>
        <a:lstStyle/>
        <a:p>
          <a:r>
            <a:rPr lang="it-IT" b="1" dirty="0"/>
            <a:t>progettazione per obiettivi e indicatori</a:t>
          </a:r>
          <a:endParaRPr lang="en-US" dirty="0"/>
        </a:p>
      </dgm:t>
    </dgm:pt>
    <dgm:pt modelId="{B6F6DD2D-F1C5-46C4-905E-6FB394DEFEDC}" type="parTrans" cxnId="{8E6E3237-59FA-4C41-B6D9-FB0E5EF5B15E}">
      <dgm:prSet/>
      <dgm:spPr/>
      <dgm:t>
        <a:bodyPr/>
        <a:lstStyle/>
        <a:p>
          <a:endParaRPr lang="en-US"/>
        </a:p>
      </dgm:t>
    </dgm:pt>
    <dgm:pt modelId="{AEDBA47C-A4F9-4E75-A44D-D1F14C1E984E}" type="sibTrans" cxnId="{8E6E3237-59FA-4C41-B6D9-FB0E5EF5B15E}">
      <dgm:prSet/>
      <dgm:spPr/>
      <dgm:t>
        <a:bodyPr/>
        <a:lstStyle/>
        <a:p>
          <a:endParaRPr lang="en-US"/>
        </a:p>
      </dgm:t>
    </dgm:pt>
    <dgm:pt modelId="{1C65F13A-E4E2-4E16-B574-86CD2E561455}">
      <dgm:prSet/>
      <dgm:spPr/>
      <dgm:t>
        <a:bodyPr/>
        <a:lstStyle/>
        <a:p>
          <a:r>
            <a:rPr lang="it-IT" b="1" dirty="0"/>
            <a:t>integrazione tra approcci settoriali</a:t>
          </a:r>
          <a:endParaRPr lang="en-US" dirty="0"/>
        </a:p>
      </dgm:t>
    </dgm:pt>
    <dgm:pt modelId="{3E86D0C0-5CC0-4FA5-AF25-5CDA8F089359}" type="parTrans" cxnId="{CBAB5D60-F94F-46AE-8CE7-C6DBA282FB3F}">
      <dgm:prSet/>
      <dgm:spPr/>
      <dgm:t>
        <a:bodyPr/>
        <a:lstStyle/>
        <a:p>
          <a:endParaRPr lang="en-US"/>
        </a:p>
      </dgm:t>
    </dgm:pt>
    <dgm:pt modelId="{EC43504E-349A-429B-ACD1-58E44F0B7F57}" type="sibTrans" cxnId="{CBAB5D60-F94F-46AE-8CE7-C6DBA282FB3F}">
      <dgm:prSet/>
      <dgm:spPr/>
      <dgm:t>
        <a:bodyPr/>
        <a:lstStyle/>
        <a:p>
          <a:endParaRPr lang="en-US"/>
        </a:p>
      </dgm:t>
    </dgm:pt>
    <dgm:pt modelId="{E3F0DFEC-C83C-4445-9756-A9845644EC8E}">
      <dgm:prSet/>
      <dgm:spPr/>
      <dgm:t>
        <a:bodyPr/>
        <a:lstStyle/>
        <a:p>
          <a:r>
            <a:rPr lang="it-IT" b="1" dirty="0"/>
            <a:t>governance</a:t>
          </a:r>
          <a:endParaRPr lang="en-US" dirty="0"/>
        </a:p>
      </dgm:t>
    </dgm:pt>
    <dgm:pt modelId="{DFBE155C-BE2A-4E68-BD42-FB73FE3CE696}" type="parTrans" cxnId="{0002F346-F0F4-4212-8B3F-18434268C205}">
      <dgm:prSet/>
      <dgm:spPr/>
      <dgm:t>
        <a:bodyPr/>
        <a:lstStyle/>
        <a:p>
          <a:endParaRPr lang="en-US"/>
        </a:p>
      </dgm:t>
    </dgm:pt>
    <dgm:pt modelId="{218ECA00-B846-45B0-AF22-95500F674D96}" type="sibTrans" cxnId="{0002F346-F0F4-4212-8B3F-18434268C205}">
      <dgm:prSet/>
      <dgm:spPr/>
      <dgm:t>
        <a:bodyPr/>
        <a:lstStyle/>
        <a:p>
          <a:endParaRPr lang="en-US"/>
        </a:p>
      </dgm:t>
    </dgm:pt>
    <dgm:pt modelId="{D8FA8296-F1DC-4843-A225-1C43BACABC19}">
      <dgm:prSet/>
      <dgm:spPr/>
      <dgm:t>
        <a:bodyPr/>
        <a:lstStyle/>
        <a:p>
          <a:r>
            <a:rPr lang="it-IT" b="1" dirty="0"/>
            <a:t>integrazione tra visione strategica e strumenti attuativi</a:t>
          </a:r>
          <a:endParaRPr lang="en-US" dirty="0"/>
        </a:p>
      </dgm:t>
    </dgm:pt>
    <dgm:pt modelId="{765DFDCA-F809-4D3B-8178-4EB374B1C347}" type="sibTrans" cxnId="{DD43263D-732D-4CF3-B63C-C64CCA3755E1}">
      <dgm:prSet/>
      <dgm:spPr/>
      <dgm:t>
        <a:bodyPr/>
        <a:lstStyle/>
        <a:p>
          <a:endParaRPr lang="en-US"/>
        </a:p>
      </dgm:t>
    </dgm:pt>
    <dgm:pt modelId="{070A1D51-C4D6-4E55-84E0-2B30922EBE67}" type="parTrans" cxnId="{DD43263D-732D-4CF3-B63C-C64CCA3755E1}">
      <dgm:prSet/>
      <dgm:spPr/>
      <dgm:t>
        <a:bodyPr/>
        <a:lstStyle/>
        <a:p>
          <a:endParaRPr lang="en-US"/>
        </a:p>
      </dgm:t>
    </dgm:pt>
    <dgm:pt modelId="{F806F1FD-67CD-4A2F-A0B2-E953EE9A0EDF}" type="pres">
      <dgm:prSet presAssocID="{F4E3F900-958A-4193-A45C-5DC93E4CB075}" presName="diagram" presStyleCnt="0">
        <dgm:presLayoutVars>
          <dgm:dir/>
          <dgm:resizeHandles val="exact"/>
        </dgm:presLayoutVars>
      </dgm:prSet>
      <dgm:spPr/>
    </dgm:pt>
    <dgm:pt modelId="{BD29DBA6-F9BB-4E68-A07C-FE23008EB09F}" type="pres">
      <dgm:prSet presAssocID="{FBD54E50-FFB1-4C71-9C1A-B686D8235935}" presName="arrow" presStyleLbl="node1" presStyleIdx="0" presStyleCnt="5">
        <dgm:presLayoutVars>
          <dgm:bulletEnabled val="1"/>
        </dgm:presLayoutVars>
      </dgm:prSet>
      <dgm:spPr/>
    </dgm:pt>
    <dgm:pt modelId="{8D743A84-D456-4771-8642-44C9E5BE506D}" type="pres">
      <dgm:prSet presAssocID="{B7E68F95-F5EF-47F9-A108-5A199D544F54}" presName="arrow" presStyleLbl="node1" presStyleIdx="1" presStyleCnt="5">
        <dgm:presLayoutVars>
          <dgm:bulletEnabled val="1"/>
        </dgm:presLayoutVars>
      </dgm:prSet>
      <dgm:spPr/>
    </dgm:pt>
    <dgm:pt modelId="{2B3EADB3-7DBF-4922-91C8-5CFC51703407}" type="pres">
      <dgm:prSet presAssocID="{1C65F13A-E4E2-4E16-B574-86CD2E561455}" presName="arrow" presStyleLbl="node1" presStyleIdx="2" presStyleCnt="5">
        <dgm:presLayoutVars>
          <dgm:bulletEnabled val="1"/>
        </dgm:presLayoutVars>
      </dgm:prSet>
      <dgm:spPr/>
    </dgm:pt>
    <dgm:pt modelId="{BE5025A7-A7A9-4920-854D-A55945D9EBA7}" type="pres">
      <dgm:prSet presAssocID="{D8FA8296-F1DC-4843-A225-1C43BACABC19}" presName="arrow" presStyleLbl="node1" presStyleIdx="3" presStyleCnt="5">
        <dgm:presLayoutVars>
          <dgm:bulletEnabled val="1"/>
        </dgm:presLayoutVars>
      </dgm:prSet>
      <dgm:spPr/>
    </dgm:pt>
    <dgm:pt modelId="{1B21AA67-426C-4AF9-9C9F-EFFD2E34F530}" type="pres">
      <dgm:prSet presAssocID="{E3F0DFEC-C83C-4445-9756-A9845644EC8E}" presName="arrow" presStyleLbl="node1" presStyleIdx="4" presStyleCnt="5">
        <dgm:presLayoutVars>
          <dgm:bulletEnabled val="1"/>
        </dgm:presLayoutVars>
      </dgm:prSet>
      <dgm:spPr/>
    </dgm:pt>
  </dgm:ptLst>
  <dgm:cxnLst>
    <dgm:cxn modelId="{DFACF630-A4B2-41B0-BFF8-1C6A72C4BA5A}" srcId="{F4E3F900-958A-4193-A45C-5DC93E4CB075}" destId="{FBD54E50-FFB1-4C71-9C1A-B686D8235935}" srcOrd="0" destOrd="0" parTransId="{768436A6-E329-46C4-B694-AE871ED99140}" sibTransId="{A01B8C33-7F8E-4E0E-9C3C-F5C0247DF434}"/>
    <dgm:cxn modelId="{8E6E3237-59FA-4C41-B6D9-FB0E5EF5B15E}" srcId="{F4E3F900-958A-4193-A45C-5DC93E4CB075}" destId="{B7E68F95-F5EF-47F9-A108-5A199D544F54}" srcOrd="1" destOrd="0" parTransId="{B6F6DD2D-F1C5-46C4-905E-6FB394DEFEDC}" sibTransId="{AEDBA47C-A4F9-4E75-A44D-D1F14C1E984E}"/>
    <dgm:cxn modelId="{DD43263D-732D-4CF3-B63C-C64CCA3755E1}" srcId="{F4E3F900-958A-4193-A45C-5DC93E4CB075}" destId="{D8FA8296-F1DC-4843-A225-1C43BACABC19}" srcOrd="3" destOrd="0" parTransId="{070A1D51-C4D6-4E55-84E0-2B30922EBE67}" sibTransId="{765DFDCA-F809-4D3B-8178-4EB374B1C347}"/>
    <dgm:cxn modelId="{CBAB5D60-F94F-46AE-8CE7-C6DBA282FB3F}" srcId="{F4E3F900-958A-4193-A45C-5DC93E4CB075}" destId="{1C65F13A-E4E2-4E16-B574-86CD2E561455}" srcOrd="2" destOrd="0" parTransId="{3E86D0C0-5CC0-4FA5-AF25-5CDA8F089359}" sibTransId="{EC43504E-349A-429B-ACD1-58E44F0B7F57}"/>
    <dgm:cxn modelId="{0002F346-F0F4-4212-8B3F-18434268C205}" srcId="{F4E3F900-958A-4193-A45C-5DC93E4CB075}" destId="{E3F0DFEC-C83C-4445-9756-A9845644EC8E}" srcOrd="4" destOrd="0" parTransId="{DFBE155C-BE2A-4E68-BD42-FB73FE3CE696}" sibTransId="{218ECA00-B846-45B0-AF22-95500F674D96}"/>
    <dgm:cxn modelId="{D992E268-B618-4179-BC89-562F639C1D61}" type="presOf" srcId="{E3F0DFEC-C83C-4445-9756-A9845644EC8E}" destId="{1B21AA67-426C-4AF9-9C9F-EFFD2E34F530}" srcOrd="0" destOrd="0" presId="urn:microsoft.com/office/officeart/2005/8/layout/arrow5"/>
    <dgm:cxn modelId="{81C1A555-80D8-460D-8C4C-222CE5EF955E}" type="presOf" srcId="{F4E3F900-958A-4193-A45C-5DC93E4CB075}" destId="{F806F1FD-67CD-4A2F-A0B2-E953EE9A0EDF}" srcOrd="0" destOrd="0" presId="urn:microsoft.com/office/officeart/2005/8/layout/arrow5"/>
    <dgm:cxn modelId="{10C812BB-2B03-4649-BBCB-672DFB55E6EE}" type="presOf" srcId="{FBD54E50-FFB1-4C71-9C1A-B686D8235935}" destId="{BD29DBA6-F9BB-4E68-A07C-FE23008EB09F}" srcOrd="0" destOrd="0" presId="urn:microsoft.com/office/officeart/2005/8/layout/arrow5"/>
    <dgm:cxn modelId="{CEDD44CC-9E49-4A79-8741-EAF1AB231BD1}" type="presOf" srcId="{1C65F13A-E4E2-4E16-B574-86CD2E561455}" destId="{2B3EADB3-7DBF-4922-91C8-5CFC51703407}" srcOrd="0" destOrd="0" presId="urn:microsoft.com/office/officeart/2005/8/layout/arrow5"/>
    <dgm:cxn modelId="{BC3380E7-AF2C-446E-A5F5-D61908B99111}" type="presOf" srcId="{D8FA8296-F1DC-4843-A225-1C43BACABC19}" destId="{BE5025A7-A7A9-4920-854D-A55945D9EBA7}" srcOrd="0" destOrd="0" presId="urn:microsoft.com/office/officeart/2005/8/layout/arrow5"/>
    <dgm:cxn modelId="{D61DCFFD-F180-4849-BBD0-FF10A0A28217}" type="presOf" srcId="{B7E68F95-F5EF-47F9-A108-5A199D544F54}" destId="{8D743A84-D456-4771-8642-44C9E5BE506D}" srcOrd="0" destOrd="0" presId="urn:microsoft.com/office/officeart/2005/8/layout/arrow5"/>
    <dgm:cxn modelId="{6DED098F-F3FB-4C5C-9280-209EEEEAEB9A}" type="presParOf" srcId="{F806F1FD-67CD-4A2F-A0B2-E953EE9A0EDF}" destId="{BD29DBA6-F9BB-4E68-A07C-FE23008EB09F}" srcOrd="0" destOrd="0" presId="urn:microsoft.com/office/officeart/2005/8/layout/arrow5"/>
    <dgm:cxn modelId="{12E7698C-D4A7-4028-ACDB-DE47008A8CE0}" type="presParOf" srcId="{F806F1FD-67CD-4A2F-A0B2-E953EE9A0EDF}" destId="{8D743A84-D456-4771-8642-44C9E5BE506D}" srcOrd="1" destOrd="0" presId="urn:microsoft.com/office/officeart/2005/8/layout/arrow5"/>
    <dgm:cxn modelId="{57C7D2FE-3277-45EF-8D1A-5C3216B3F3C0}" type="presParOf" srcId="{F806F1FD-67CD-4A2F-A0B2-E953EE9A0EDF}" destId="{2B3EADB3-7DBF-4922-91C8-5CFC51703407}" srcOrd="2" destOrd="0" presId="urn:microsoft.com/office/officeart/2005/8/layout/arrow5"/>
    <dgm:cxn modelId="{4403DBC7-A5B7-41D0-9E39-675C6D6082D6}" type="presParOf" srcId="{F806F1FD-67CD-4A2F-A0B2-E953EE9A0EDF}" destId="{BE5025A7-A7A9-4920-854D-A55945D9EBA7}" srcOrd="3" destOrd="0" presId="urn:microsoft.com/office/officeart/2005/8/layout/arrow5"/>
    <dgm:cxn modelId="{94E5DCDE-1661-4856-A10F-0ED19999EEEF}" type="presParOf" srcId="{F806F1FD-67CD-4A2F-A0B2-E953EE9A0EDF}" destId="{1B21AA67-426C-4AF9-9C9F-EFFD2E34F530}" srcOrd="4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CCD57E-3ACA-4890-97DE-894908F31221}" type="doc">
      <dgm:prSet loTypeId="urn:microsoft.com/office/officeart/2008/layout/HexagonCluster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170A2AA1-0896-4B01-A948-9DAE436247AE}">
      <dgm:prSet phldrT="[Testo]"/>
      <dgm:spPr/>
      <dgm:t>
        <a:bodyPr/>
        <a:lstStyle/>
        <a:p>
          <a:r>
            <a:rPr lang="it-IT" dirty="0">
              <a:latin typeface="Arial Narrow" panose="020B0606020202030204" pitchFamily="34" charset="0"/>
            </a:rPr>
            <a:t>Analisi stakeholder</a:t>
          </a:r>
        </a:p>
      </dgm:t>
    </dgm:pt>
    <dgm:pt modelId="{FF38D9D9-3E5C-4486-BDF1-3B2E459ADF57}" type="parTrans" cxnId="{E76EC93A-B7FB-4CFB-AA33-D5CECAFF1176}">
      <dgm:prSet/>
      <dgm:spPr/>
      <dgm:t>
        <a:bodyPr/>
        <a:lstStyle/>
        <a:p>
          <a:endParaRPr lang="it-IT">
            <a:latin typeface="Arial Narrow" panose="020B0606020202030204" pitchFamily="34" charset="0"/>
          </a:endParaRPr>
        </a:p>
      </dgm:t>
    </dgm:pt>
    <dgm:pt modelId="{C67D0ED3-23BC-441C-8F21-5D0DA9F1D46C}" type="sibTrans" cxnId="{E76EC93A-B7FB-4CFB-AA33-D5CECAFF1176}">
      <dgm:prSet/>
      <dgm:spPr/>
      <dgm:t>
        <a:bodyPr/>
        <a:lstStyle/>
        <a:p>
          <a:endParaRPr lang="it-IT">
            <a:latin typeface="Arial Narrow" panose="020B0606020202030204" pitchFamily="34" charset="0"/>
          </a:endParaRPr>
        </a:p>
      </dgm:t>
    </dgm:pt>
    <dgm:pt modelId="{7D0C540F-EDE3-48F5-9F59-6DC5BE0E598C}">
      <dgm:prSet phldrT="[Testo]"/>
      <dgm:spPr/>
      <dgm:t>
        <a:bodyPr/>
        <a:lstStyle/>
        <a:p>
          <a:r>
            <a:rPr lang="it-IT" dirty="0">
              <a:latin typeface="Arial Narrow" panose="020B0606020202030204" pitchFamily="34" charset="0"/>
            </a:rPr>
            <a:t>Incontri co-progettazione con la società civile/interni</a:t>
          </a:r>
        </a:p>
      </dgm:t>
    </dgm:pt>
    <dgm:pt modelId="{38DBBB6B-02B9-472B-8DD4-A351ED59CD6E}" type="parTrans" cxnId="{4A5A6C94-CF74-4F4F-B27C-2A48B1BD91A9}">
      <dgm:prSet/>
      <dgm:spPr/>
      <dgm:t>
        <a:bodyPr/>
        <a:lstStyle/>
        <a:p>
          <a:endParaRPr lang="it-IT">
            <a:latin typeface="Arial Narrow" panose="020B0606020202030204" pitchFamily="34" charset="0"/>
          </a:endParaRPr>
        </a:p>
      </dgm:t>
    </dgm:pt>
    <dgm:pt modelId="{7F4524DE-9FF2-4991-AAB1-BFB90FA44B8F}" type="sibTrans" cxnId="{4A5A6C94-CF74-4F4F-B27C-2A48B1BD91A9}">
      <dgm:prSet/>
      <dgm:spPr/>
      <dgm:t>
        <a:bodyPr/>
        <a:lstStyle/>
        <a:p>
          <a:endParaRPr lang="it-IT">
            <a:latin typeface="Arial Narrow" panose="020B0606020202030204" pitchFamily="34" charset="0"/>
          </a:endParaRPr>
        </a:p>
      </dgm:t>
    </dgm:pt>
    <dgm:pt modelId="{B300A172-0079-4075-A96E-065B5FCB27EE}">
      <dgm:prSet phldrT="[Testo]"/>
      <dgm:spPr/>
      <dgm:t>
        <a:bodyPr/>
        <a:lstStyle/>
        <a:p>
          <a:r>
            <a:rPr lang="it-IT" dirty="0">
              <a:latin typeface="Arial Narrow" panose="020B0606020202030204" pitchFamily="34" charset="0"/>
            </a:rPr>
            <a:t>Impostazione strategia locale</a:t>
          </a:r>
        </a:p>
      </dgm:t>
    </dgm:pt>
    <dgm:pt modelId="{077D4465-FC8D-4B0B-9F08-E7C776675A5F}" type="parTrans" cxnId="{771F46F1-97A7-4F11-A524-56B3E4ADE5D1}">
      <dgm:prSet/>
      <dgm:spPr/>
      <dgm:t>
        <a:bodyPr/>
        <a:lstStyle/>
        <a:p>
          <a:endParaRPr lang="it-IT">
            <a:latin typeface="Arial Narrow" panose="020B0606020202030204" pitchFamily="34" charset="0"/>
          </a:endParaRPr>
        </a:p>
      </dgm:t>
    </dgm:pt>
    <dgm:pt modelId="{999B4586-55A1-4481-B962-B92CDE150144}" type="sibTrans" cxnId="{771F46F1-97A7-4F11-A524-56B3E4ADE5D1}">
      <dgm:prSet/>
      <dgm:spPr/>
      <dgm:t>
        <a:bodyPr/>
        <a:lstStyle/>
        <a:p>
          <a:endParaRPr lang="it-IT">
            <a:latin typeface="Arial Narrow" panose="020B0606020202030204" pitchFamily="34" charset="0"/>
          </a:endParaRPr>
        </a:p>
      </dgm:t>
    </dgm:pt>
    <dgm:pt modelId="{71864D5F-D9D6-4234-9347-0A2553AE11F1}">
      <dgm:prSet phldrT="[Testo]"/>
      <dgm:spPr/>
      <dgm:t>
        <a:bodyPr/>
        <a:lstStyle/>
        <a:p>
          <a:r>
            <a:rPr lang="it-IT" dirty="0">
              <a:latin typeface="Arial Narrow" panose="020B0606020202030204" pitchFamily="34" charset="0"/>
            </a:rPr>
            <a:t>Obiettivi di sostenibilità dell’Ente</a:t>
          </a:r>
        </a:p>
      </dgm:t>
    </dgm:pt>
    <dgm:pt modelId="{FB6205A5-8260-45AA-AE63-2A91ED78A231}" type="parTrans" cxnId="{0941BEA7-A656-4D16-BF51-A872770D8F34}">
      <dgm:prSet/>
      <dgm:spPr/>
      <dgm:t>
        <a:bodyPr/>
        <a:lstStyle/>
        <a:p>
          <a:endParaRPr lang="it-IT">
            <a:latin typeface="Arial Narrow" panose="020B0606020202030204" pitchFamily="34" charset="0"/>
          </a:endParaRPr>
        </a:p>
      </dgm:t>
    </dgm:pt>
    <dgm:pt modelId="{F7624A36-182F-4035-A61F-B1E614901D07}" type="sibTrans" cxnId="{0941BEA7-A656-4D16-BF51-A872770D8F34}">
      <dgm:prSet/>
      <dgm:spPr/>
      <dgm:t>
        <a:bodyPr/>
        <a:lstStyle/>
        <a:p>
          <a:endParaRPr lang="it-IT">
            <a:latin typeface="Arial Narrow" panose="020B0606020202030204" pitchFamily="34" charset="0"/>
          </a:endParaRPr>
        </a:p>
      </dgm:t>
    </dgm:pt>
    <dgm:pt modelId="{0C4C66BF-BF4F-4E9A-B85F-767C3AB47774}">
      <dgm:prSet phldrT="[Testo]"/>
      <dgm:spPr/>
      <dgm:t>
        <a:bodyPr/>
        <a:lstStyle/>
        <a:p>
          <a:r>
            <a:rPr lang="it-IT" dirty="0">
              <a:latin typeface="Arial Narrow" panose="020B0606020202030204" pitchFamily="34" charset="0"/>
            </a:rPr>
            <a:t>Analisi fattibilità</a:t>
          </a:r>
        </a:p>
      </dgm:t>
    </dgm:pt>
    <dgm:pt modelId="{8E306EB6-DA14-4394-BC5C-89F92C045F2A}" type="parTrans" cxnId="{CB838441-2CC1-4576-8BB8-1401A8FF19C4}">
      <dgm:prSet/>
      <dgm:spPr/>
      <dgm:t>
        <a:bodyPr/>
        <a:lstStyle/>
        <a:p>
          <a:endParaRPr lang="it-IT">
            <a:latin typeface="Arial Narrow" panose="020B0606020202030204" pitchFamily="34" charset="0"/>
          </a:endParaRPr>
        </a:p>
      </dgm:t>
    </dgm:pt>
    <dgm:pt modelId="{0AA040E0-3F37-4EB0-A7A2-EA0D133D3CC5}" type="sibTrans" cxnId="{CB838441-2CC1-4576-8BB8-1401A8FF19C4}">
      <dgm:prSet/>
      <dgm:spPr/>
      <dgm:t>
        <a:bodyPr/>
        <a:lstStyle/>
        <a:p>
          <a:endParaRPr lang="it-IT">
            <a:latin typeface="Arial Narrow" panose="020B0606020202030204" pitchFamily="34" charset="0"/>
          </a:endParaRPr>
        </a:p>
      </dgm:t>
    </dgm:pt>
    <dgm:pt modelId="{1B027406-68E0-43CF-BA51-F586ED7A75F9}" type="pres">
      <dgm:prSet presAssocID="{36CCD57E-3ACA-4890-97DE-894908F31221}" presName="Name0" presStyleCnt="0">
        <dgm:presLayoutVars>
          <dgm:chMax val="21"/>
          <dgm:chPref val="21"/>
        </dgm:presLayoutVars>
      </dgm:prSet>
      <dgm:spPr/>
    </dgm:pt>
    <dgm:pt modelId="{26474DAC-48E3-455A-9898-8D25086BEC19}" type="pres">
      <dgm:prSet presAssocID="{170A2AA1-0896-4B01-A948-9DAE436247AE}" presName="text1" presStyleCnt="0"/>
      <dgm:spPr/>
    </dgm:pt>
    <dgm:pt modelId="{CEFD5677-75F6-4299-A74E-AC91B5513BC5}" type="pres">
      <dgm:prSet presAssocID="{170A2AA1-0896-4B01-A948-9DAE436247AE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0FA4DC6C-7C5B-426B-AABB-98AE58EEE213}" type="pres">
      <dgm:prSet presAssocID="{170A2AA1-0896-4B01-A948-9DAE436247AE}" presName="textaccent1" presStyleCnt="0"/>
      <dgm:spPr/>
    </dgm:pt>
    <dgm:pt modelId="{8B5FEC96-ED9C-4193-9BA2-D96A70AFD360}" type="pres">
      <dgm:prSet presAssocID="{170A2AA1-0896-4B01-A948-9DAE436247AE}" presName="accentRepeatNode" presStyleLbl="solidAlignAcc1" presStyleIdx="0" presStyleCnt="10"/>
      <dgm:spPr/>
    </dgm:pt>
    <dgm:pt modelId="{50030DBA-1C99-43C3-9126-ED79D402D8DB}" type="pres">
      <dgm:prSet presAssocID="{C67D0ED3-23BC-441C-8F21-5D0DA9F1D46C}" presName="image1" presStyleCnt="0"/>
      <dgm:spPr/>
    </dgm:pt>
    <dgm:pt modelId="{B05C1FAD-F708-4961-8897-C4FAC2020DC8}" type="pres">
      <dgm:prSet presAssocID="{C67D0ED3-23BC-441C-8F21-5D0DA9F1D46C}" presName="imageRepeatNode" presStyleLbl="alignAcc1" presStyleIdx="0" presStyleCnt="5"/>
      <dgm:spPr/>
    </dgm:pt>
    <dgm:pt modelId="{4F3D0E26-1957-4CCE-9EEF-8EC55A6CB61A}" type="pres">
      <dgm:prSet presAssocID="{C67D0ED3-23BC-441C-8F21-5D0DA9F1D46C}" presName="imageaccent1" presStyleCnt="0"/>
      <dgm:spPr/>
    </dgm:pt>
    <dgm:pt modelId="{8214F4CE-2644-40AB-B016-1AD6F9F554AE}" type="pres">
      <dgm:prSet presAssocID="{C67D0ED3-23BC-441C-8F21-5D0DA9F1D46C}" presName="accentRepeatNode" presStyleLbl="solidAlignAcc1" presStyleIdx="1" presStyleCnt="10"/>
      <dgm:spPr/>
    </dgm:pt>
    <dgm:pt modelId="{8111FED8-8F1B-4BC0-9E24-D12B410E5ED1}" type="pres">
      <dgm:prSet presAssocID="{7D0C540F-EDE3-48F5-9F59-6DC5BE0E598C}" presName="text2" presStyleCnt="0"/>
      <dgm:spPr/>
    </dgm:pt>
    <dgm:pt modelId="{814887F4-2C8D-4534-AF27-4BED06897DDE}" type="pres">
      <dgm:prSet presAssocID="{7D0C540F-EDE3-48F5-9F59-6DC5BE0E598C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9462B85D-A238-4FF9-940C-0AAFAA85F61F}" type="pres">
      <dgm:prSet presAssocID="{7D0C540F-EDE3-48F5-9F59-6DC5BE0E598C}" presName="textaccent2" presStyleCnt="0"/>
      <dgm:spPr/>
    </dgm:pt>
    <dgm:pt modelId="{E4EEB8B6-2707-4751-9071-D9EC2809C6EC}" type="pres">
      <dgm:prSet presAssocID="{7D0C540F-EDE3-48F5-9F59-6DC5BE0E598C}" presName="accentRepeatNode" presStyleLbl="solidAlignAcc1" presStyleIdx="2" presStyleCnt="10"/>
      <dgm:spPr/>
    </dgm:pt>
    <dgm:pt modelId="{D5A7957B-5290-4391-8A81-9B34412B4D88}" type="pres">
      <dgm:prSet presAssocID="{7F4524DE-9FF2-4991-AAB1-BFB90FA44B8F}" presName="image2" presStyleCnt="0"/>
      <dgm:spPr/>
    </dgm:pt>
    <dgm:pt modelId="{E0035A67-8273-456E-B3D2-6EFB8C6F5FB9}" type="pres">
      <dgm:prSet presAssocID="{7F4524DE-9FF2-4991-AAB1-BFB90FA44B8F}" presName="imageRepeatNode" presStyleLbl="alignAcc1" presStyleIdx="1" presStyleCnt="5"/>
      <dgm:spPr/>
    </dgm:pt>
    <dgm:pt modelId="{2521F9D1-3B6F-4A56-AA6A-67887178C34B}" type="pres">
      <dgm:prSet presAssocID="{7F4524DE-9FF2-4991-AAB1-BFB90FA44B8F}" presName="imageaccent2" presStyleCnt="0"/>
      <dgm:spPr/>
    </dgm:pt>
    <dgm:pt modelId="{F659DF5E-05CA-4E7E-8733-7F86A3EC450E}" type="pres">
      <dgm:prSet presAssocID="{7F4524DE-9FF2-4991-AAB1-BFB90FA44B8F}" presName="accentRepeatNode" presStyleLbl="solidAlignAcc1" presStyleIdx="3" presStyleCnt="10"/>
      <dgm:spPr/>
    </dgm:pt>
    <dgm:pt modelId="{30F82DD7-EC2A-4411-88EF-6F3550D820BF}" type="pres">
      <dgm:prSet presAssocID="{B300A172-0079-4075-A96E-065B5FCB27EE}" presName="text3" presStyleCnt="0"/>
      <dgm:spPr/>
    </dgm:pt>
    <dgm:pt modelId="{71370940-9CBF-44A6-B573-6D1E2B401A59}" type="pres">
      <dgm:prSet presAssocID="{B300A172-0079-4075-A96E-065B5FCB27EE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B8F52048-5B17-4C2E-9A49-31245B47837E}" type="pres">
      <dgm:prSet presAssocID="{B300A172-0079-4075-A96E-065B5FCB27EE}" presName="textaccent3" presStyleCnt="0"/>
      <dgm:spPr/>
    </dgm:pt>
    <dgm:pt modelId="{9DAA394B-489E-43F5-A92F-C377FEBDFC4B}" type="pres">
      <dgm:prSet presAssocID="{B300A172-0079-4075-A96E-065B5FCB27EE}" presName="accentRepeatNode" presStyleLbl="solidAlignAcc1" presStyleIdx="4" presStyleCnt="10"/>
      <dgm:spPr/>
    </dgm:pt>
    <dgm:pt modelId="{07496A6B-69B2-4E35-828D-D2A0F42FDF98}" type="pres">
      <dgm:prSet presAssocID="{999B4586-55A1-4481-B962-B92CDE150144}" presName="image3" presStyleCnt="0"/>
      <dgm:spPr/>
    </dgm:pt>
    <dgm:pt modelId="{B1C2AA43-993A-4823-87BF-EEED7AD9679C}" type="pres">
      <dgm:prSet presAssocID="{999B4586-55A1-4481-B962-B92CDE150144}" presName="imageRepeatNode" presStyleLbl="alignAcc1" presStyleIdx="2" presStyleCnt="5"/>
      <dgm:spPr/>
    </dgm:pt>
    <dgm:pt modelId="{95081BDD-E78D-4D4F-9CAB-65B12A844647}" type="pres">
      <dgm:prSet presAssocID="{999B4586-55A1-4481-B962-B92CDE150144}" presName="imageaccent3" presStyleCnt="0"/>
      <dgm:spPr/>
    </dgm:pt>
    <dgm:pt modelId="{066816DB-A386-4C5D-80F2-BFB1F71D0A9F}" type="pres">
      <dgm:prSet presAssocID="{999B4586-55A1-4481-B962-B92CDE150144}" presName="accentRepeatNode" presStyleLbl="solidAlignAcc1" presStyleIdx="5" presStyleCnt="10"/>
      <dgm:spPr/>
    </dgm:pt>
    <dgm:pt modelId="{83560967-82FC-4470-865D-8ABBA69E41C7}" type="pres">
      <dgm:prSet presAssocID="{71864D5F-D9D6-4234-9347-0A2553AE11F1}" presName="text4" presStyleCnt="0"/>
      <dgm:spPr/>
    </dgm:pt>
    <dgm:pt modelId="{C75CFA4D-3F66-468C-9D7C-5B4F759A44AC}" type="pres">
      <dgm:prSet presAssocID="{71864D5F-D9D6-4234-9347-0A2553AE11F1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7072A909-BCCC-4C86-AA31-600129011256}" type="pres">
      <dgm:prSet presAssocID="{71864D5F-D9D6-4234-9347-0A2553AE11F1}" presName="textaccent4" presStyleCnt="0"/>
      <dgm:spPr/>
    </dgm:pt>
    <dgm:pt modelId="{B6BB01F2-D6E1-4586-9B7B-D8708347A6FA}" type="pres">
      <dgm:prSet presAssocID="{71864D5F-D9D6-4234-9347-0A2553AE11F1}" presName="accentRepeatNode" presStyleLbl="solidAlignAcc1" presStyleIdx="6" presStyleCnt="10"/>
      <dgm:spPr/>
    </dgm:pt>
    <dgm:pt modelId="{91221024-D04C-4DEB-9ECA-EEDEFF0C3E51}" type="pres">
      <dgm:prSet presAssocID="{F7624A36-182F-4035-A61F-B1E614901D07}" presName="image4" presStyleCnt="0"/>
      <dgm:spPr/>
    </dgm:pt>
    <dgm:pt modelId="{DD3BC046-4572-4935-AE93-5652308F347C}" type="pres">
      <dgm:prSet presAssocID="{F7624A36-182F-4035-A61F-B1E614901D07}" presName="imageRepeatNode" presStyleLbl="alignAcc1" presStyleIdx="3" presStyleCnt="5"/>
      <dgm:spPr/>
    </dgm:pt>
    <dgm:pt modelId="{CE0C6D55-DBC8-4BD4-8954-35A00DC60AAA}" type="pres">
      <dgm:prSet presAssocID="{F7624A36-182F-4035-A61F-B1E614901D07}" presName="imageaccent4" presStyleCnt="0"/>
      <dgm:spPr/>
    </dgm:pt>
    <dgm:pt modelId="{64E08DC2-87ED-4C0C-A794-7C39E59FED98}" type="pres">
      <dgm:prSet presAssocID="{F7624A36-182F-4035-A61F-B1E614901D07}" presName="accentRepeatNode" presStyleLbl="solidAlignAcc1" presStyleIdx="7" presStyleCnt="10"/>
      <dgm:spPr/>
    </dgm:pt>
    <dgm:pt modelId="{BCDC262A-01F4-4D20-9937-FEAA1D46A97B}" type="pres">
      <dgm:prSet presAssocID="{0C4C66BF-BF4F-4E9A-B85F-767C3AB47774}" presName="text5" presStyleCnt="0"/>
      <dgm:spPr/>
    </dgm:pt>
    <dgm:pt modelId="{F85F2012-DC57-4DE0-A573-372A1043AC0D}" type="pres">
      <dgm:prSet presAssocID="{0C4C66BF-BF4F-4E9A-B85F-767C3AB47774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25F8DAED-9203-4472-84F2-DDFC92FCBEFD}" type="pres">
      <dgm:prSet presAssocID="{0C4C66BF-BF4F-4E9A-B85F-767C3AB47774}" presName="textaccent5" presStyleCnt="0"/>
      <dgm:spPr/>
    </dgm:pt>
    <dgm:pt modelId="{24128A15-DC8D-49F0-9BC1-D9CF25B6D617}" type="pres">
      <dgm:prSet presAssocID="{0C4C66BF-BF4F-4E9A-B85F-767C3AB47774}" presName="accentRepeatNode" presStyleLbl="solidAlignAcc1" presStyleIdx="8" presStyleCnt="10"/>
      <dgm:spPr/>
    </dgm:pt>
    <dgm:pt modelId="{85485069-1026-45F9-BBFB-7009006C5BD1}" type="pres">
      <dgm:prSet presAssocID="{0AA040E0-3F37-4EB0-A7A2-EA0D133D3CC5}" presName="image5" presStyleCnt="0"/>
      <dgm:spPr/>
    </dgm:pt>
    <dgm:pt modelId="{D08929A8-E1A9-4154-90A7-A216F2E03A37}" type="pres">
      <dgm:prSet presAssocID="{0AA040E0-3F37-4EB0-A7A2-EA0D133D3CC5}" presName="imageRepeatNode" presStyleLbl="alignAcc1" presStyleIdx="4" presStyleCnt="5"/>
      <dgm:spPr/>
    </dgm:pt>
    <dgm:pt modelId="{9E34CDE0-C373-47F5-A845-B7406DB6665D}" type="pres">
      <dgm:prSet presAssocID="{0AA040E0-3F37-4EB0-A7A2-EA0D133D3CC5}" presName="imageaccent5" presStyleCnt="0"/>
      <dgm:spPr/>
    </dgm:pt>
    <dgm:pt modelId="{B44F4DC5-3159-414B-A7EA-7AB45025B444}" type="pres">
      <dgm:prSet presAssocID="{0AA040E0-3F37-4EB0-A7A2-EA0D133D3CC5}" presName="accentRepeatNode" presStyleLbl="solidAlignAcc1" presStyleIdx="9" presStyleCnt="10"/>
      <dgm:spPr/>
    </dgm:pt>
  </dgm:ptLst>
  <dgm:cxnLst>
    <dgm:cxn modelId="{F47A6C09-7E08-4754-8781-574308304151}" type="presOf" srcId="{C67D0ED3-23BC-441C-8F21-5D0DA9F1D46C}" destId="{B05C1FAD-F708-4961-8897-C4FAC2020DC8}" srcOrd="0" destOrd="0" presId="urn:microsoft.com/office/officeart/2008/layout/HexagonCluster"/>
    <dgm:cxn modelId="{B414BF2F-11E8-4B4C-B208-6E03D69F2E7B}" type="presOf" srcId="{71864D5F-D9D6-4234-9347-0A2553AE11F1}" destId="{C75CFA4D-3F66-468C-9D7C-5B4F759A44AC}" srcOrd="0" destOrd="0" presId="urn:microsoft.com/office/officeart/2008/layout/HexagonCluster"/>
    <dgm:cxn modelId="{E76EC93A-B7FB-4CFB-AA33-D5CECAFF1176}" srcId="{36CCD57E-3ACA-4890-97DE-894908F31221}" destId="{170A2AA1-0896-4B01-A948-9DAE436247AE}" srcOrd="0" destOrd="0" parTransId="{FF38D9D9-3E5C-4486-BDF1-3B2E459ADF57}" sibTransId="{C67D0ED3-23BC-441C-8F21-5D0DA9F1D46C}"/>
    <dgm:cxn modelId="{CB838441-2CC1-4576-8BB8-1401A8FF19C4}" srcId="{36CCD57E-3ACA-4890-97DE-894908F31221}" destId="{0C4C66BF-BF4F-4E9A-B85F-767C3AB47774}" srcOrd="4" destOrd="0" parTransId="{8E306EB6-DA14-4394-BC5C-89F92C045F2A}" sibTransId="{0AA040E0-3F37-4EB0-A7A2-EA0D133D3CC5}"/>
    <dgm:cxn modelId="{1B385B69-EC81-4274-B9AD-58960C086AF7}" type="presOf" srcId="{B300A172-0079-4075-A96E-065B5FCB27EE}" destId="{71370940-9CBF-44A6-B573-6D1E2B401A59}" srcOrd="0" destOrd="0" presId="urn:microsoft.com/office/officeart/2008/layout/HexagonCluster"/>
    <dgm:cxn modelId="{3E52B14D-2F0E-45EA-9860-F7C081DBB25D}" type="presOf" srcId="{999B4586-55A1-4481-B962-B92CDE150144}" destId="{B1C2AA43-993A-4823-87BF-EEED7AD9679C}" srcOrd="0" destOrd="0" presId="urn:microsoft.com/office/officeart/2008/layout/HexagonCluster"/>
    <dgm:cxn modelId="{7C3A2351-5BFF-48FB-B001-5AB05158F7FF}" type="presOf" srcId="{170A2AA1-0896-4B01-A948-9DAE436247AE}" destId="{CEFD5677-75F6-4299-A74E-AC91B5513BC5}" srcOrd="0" destOrd="0" presId="urn:microsoft.com/office/officeart/2008/layout/HexagonCluster"/>
    <dgm:cxn modelId="{2B4E0C7F-DE10-4BD7-8958-3D932C7CE7B0}" type="presOf" srcId="{F7624A36-182F-4035-A61F-B1E614901D07}" destId="{DD3BC046-4572-4935-AE93-5652308F347C}" srcOrd="0" destOrd="0" presId="urn:microsoft.com/office/officeart/2008/layout/HexagonCluster"/>
    <dgm:cxn modelId="{4A5A6C94-CF74-4F4F-B27C-2A48B1BD91A9}" srcId="{36CCD57E-3ACA-4890-97DE-894908F31221}" destId="{7D0C540F-EDE3-48F5-9F59-6DC5BE0E598C}" srcOrd="1" destOrd="0" parTransId="{38DBBB6B-02B9-472B-8DD4-A351ED59CD6E}" sibTransId="{7F4524DE-9FF2-4991-AAB1-BFB90FA44B8F}"/>
    <dgm:cxn modelId="{0941BEA7-A656-4D16-BF51-A872770D8F34}" srcId="{36CCD57E-3ACA-4890-97DE-894908F31221}" destId="{71864D5F-D9D6-4234-9347-0A2553AE11F1}" srcOrd="3" destOrd="0" parTransId="{FB6205A5-8260-45AA-AE63-2A91ED78A231}" sibTransId="{F7624A36-182F-4035-A61F-B1E614901D07}"/>
    <dgm:cxn modelId="{E1615EA9-FC99-4A72-8884-2469B33C5990}" type="presOf" srcId="{0AA040E0-3F37-4EB0-A7A2-EA0D133D3CC5}" destId="{D08929A8-E1A9-4154-90A7-A216F2E03A37}" srcOrd="0" destOrd="0" presId="urn:microsoft.com/office/officeart/2008/layout/HexagonCluster"/>
    <dgm:cxn modelId="{63EC75B3-6408-49F8-A918-B3C146EC65C3}" type="presOf" srcId="{0C4C66BF-BF4F-4E9A-B85F-767C3AB47774}" destId="{F85F2012-DC57-4DE0-A573-372A1043AC0D}" srcOrd="0" destOrd="0" presId="urn:microsoft.com/office/officeart/2008/layout/HexagonCluster"/>
    <dgm:cxn modelId="{8CD5CAE6-0AEE-4ACF-A4F4-B01269FD1D00}" type="presOf" srcId="{36CCD57E-3ACA-4890-97DE-894908F31221}" destId="{1B027406-68E0-43CF-BA51-F586ED7A75F9}" srcOrd="0" destOrd="0" presId="urn:microsoft.com/office/officeart/2008/layout/HexagonCluster"/>
    <dgm:cxn modelId="{771F46F1-97A7-4F11-A524-56B3E4ADE5D1}" srcId="{36CCD57E-3ACA-4890-97DE-894908F31221}" destId="{B300A172-0079-4075-A96E-065B5FCB27EE}" srcOrd="2" destOrd="0" parTransId="{077D4465-FC8D-4B0B-9F08-E7C776675A5F}" sibTransId="{999B4586-55A1-4481-B962-B92CDE150144}"/>
    <dgm:cxn modelId="{E13293F6-9E96-4D72-9A93-CFC0859062F5}" type="presOf" srcId="{7F4524DE-9FF2-4991-AAB1-BFB90FA44B8F}" destId="{E0035A67-8273-456E-B3D2-6EFB8C6F5FB9}" srcOrd="0" destOrd="0" presId="urn:microsoft.com/office/officeart/2008/layout/HexagonCluster"/>
    <dgm:cxn modelId="{E7DC54FD-A16B-4CE3-BD81-18D8D6B4FB7B}" type="presOf" srcId="{7D0C540F-EDE3-48F5-9F59-6DC5BE0E598C}" destId="{814887F4-2C8D-4534-AF27-4BED06897DDE}" srcOrd="0" destOrd="0" presId="urn:microsoft.com/office/officeart/2008/layout/HexagonCluster"/>
    <dgm:cxn modelId="{955E95BB-D632-4564-B720-AB74E8FC678E}" type="presParOf" srcId="{1B027406-68E0-43CF-BA51-F586ED7A75F9}" destId="{26474DAC-48E3-455A-9898-8D25086BEC19}" srcOrd="0" destOrd="0" presId="urn:microsoft.com/office/officeart/2008/layout/HexagonCluster"/>
    <dgm:cxn modelId="{BA431A68-CADB-431C-9440-74DB653BE6E9}" type="presParOf" srcId="{26474DAC-48E3-455A-9898-8D25086BEC19}" destId="{CEFD5677-75F6-4299-A74E-AC91B5513BC5}" srcOrd="0" destOrd="0" presId="urn:microsoft.com/office/officeart/2008/layout/HexagonCluster"/>
    <dgm:cxn modelId="{229F5231-3124-42F4-8DAC-171CFB1F377D}" type="presParOf" srcId="{1B027406-68E0-43CF-BA51-F586ED7A75F9}" destId="{0FA4DC6C-7C5B-426B-AABB-98AE58EEE213}" srcOrd="1" destOrd="0" presId="urn:microsoft.com/office/officeart/2008/layout/HexagonCluster"/>
    <dgm:cxn modelId="{100B0CDC-6D08-4665-AC29-4F9BC6C2896B}" type="presParOf" srcId="{0FA4DC6C-7C5B-426B-AABB-98AE58EEE213}" destId="{8B5FEC96-ED9C-4193-9BA2-D96A70AFD360}" srcOrd="0" destOrd="0" presId="urn:microsoft.com/office/officeart/2008/layout/HexagonCluster"/>
    <dgm:cxn modelId="{60E7A0AE-9FC3-4811-8A4A-D0C1AB50922E}" type="presParOf" srcId="{1B027406-68E0-43CF-BA51-F586ED7A75F9}" destId="{50030DBA-1C99-43C3-9126-ED79D402D8DB}" srcOrd="2" destOrd="0" presId="urn:microsoft.com/office/officeart/2008/layout/HexagonCluster"/>
    <dgm:cxn modelId="{C7B9E3F3-F567-4CB0-877A-2B9ADE085D2E}" type="presParOf" srcId="{50030DBA-1C99-43C3-9126-ED79D402D8DB}" destId="{B05C1FAD-F708-4961-8897-C4FAC2020DC8}" srcOrd="0" destOrd="0" presId="urn:microsoft.com/office/officeart/2008/layout/HexagonCluster"/>
    <dgm:cxn modelId="{2ECFA18A-944E-4859-B731-38FAF3D112DC}" type="presParOf" srcId="{1B027406-68E0-43CF-BA51-F586ED7A75F9}" destId="{4F3D0E26-1957-4CCE-9EEF-8EC55A6CB61A}" srcOrd="3" destOrd="0" presId="urn:microsoft.com/office/officeart/2008/layout/HexagonCluster"/>
    <dgm:cxn modelId="{ABA796C2-9A61-4F13-A185-F8A1FA86DA8F}" type="presParOf" srcId="{4F3D0E26-1957-4CCE-9EEF-8EC55A6CB61A}" destId="{8214F4CE-2644-40AB-B016-1AD6F9F554AE}" srcOrd="0" destOrd="0" presId="urn:microsoft.com/office/officeart/2008/layout/HexagonCluster"/>
    <dgm:cxn modelId="{24E0696A-7CD2-4363-9B7B-7A1018EC4DAB}" type="presParOf" srcId="{1B027406-68E0-43CF-BA51-F586ED7A75F9}" destId="{8111FED8-8F1B-4BC0-9E24-D12B410E5ED1}" srcOrd="4" destOrd="0" presId="urn:microsoft.com/office/officeart/2008/layout/HexagonCluster"/>
    <dgm:cxn modelId="{5DCD97E8-08FC-4DFF-B38F-ED947EA29DA4}" type="presParOf" srcId="{8111FED8-8F1B-4BC0-9E24-D12B410E5ED1}" destId="{814887F4-2C8D-4534-AF27-4BED06897DDE}" srcOrd="0" destOrd="0" presId="urn:microsoft.com/office/officeart/2008/layout/HexagonCluster"/>
    <dgm:cxn modelId="{091DADB6-C4F8-4554-9A08-165322EF011D}" type="presParOf" srcId="{1B027406-68E0-43CF-BA51-F586ED7A75F9}" destId="{9462B85D-A238-4FF9-940C-0AAFAA85F61F}" srcOrd="5" destOrd="0" presId="urn:microsoft.com/office/officeart/2008/layout/HexagonCluster"/>
    <dgm:cxn modelId="{045C5857-85E6-4A88-95AF-406973636AC7}" type="presParOf" srcId="{9462B85D-A238-4FF9-940C-0AAFAA85F61F}" destId="{E4EEB8B6-2707-4751-9071-D9EC2809C6EC}" srcOrd="0" destOrd="0" presId="urn:microsoft.com/office/officeart/2008/layout/HexagonCluster"/>
    <dgm:cxn modelId="{486CCBFF-4360-4118-B95F-2B045E10BAE8}" type="presParOf" srcId="{1B027406-68E0-43CF-BA51-F586ED7A75F9}" destId="{D5A7957B-5290-4391-8A81-9B34412B4D88}" srcOrd="6" destOrd="0" presId="urn:microsoft.com/office/officeart/2008/layout/HexagonCluster"/>
    <dgm:cxn modelId="{AEC89CAF-D114-47CF-B106-5DD9EE3FE9C7}" type="presParOf" srcId="{D5A7957B-5290-4391-8A81-9B34412B4D88}" destId="{E0035A67-8273-456E-B3D2-6EFB8C6F5FB9}" srcOrd="0" destOrd="0" presId="urn:microsoft.com/office/officeart/2008/layout/HexagonCluster"/>
    <dgm:cxn modelId="{EF4B3735-F5E0-412A-AB71-DD6442DF19D3}" type="presParOf" srcId="{1B027406-68E0-43CF-BA51-F586ED7A75F9}" destId="{2521F9D1-3B6F-4A56-AA6A-67887178C34B}" srcOrd="7" destOrd="0" presId="urn:microsoft.com/office/officeart/2008/layout/HexagonCluster"/>
    <dgm:cxn modelId="{EE51BB89-CD0D-49A5-B92D-CB8B4ED3AE76}" type="presParOf" srcId="{2521F9D1-3B6F-4A56-AA6A-67887178C34B}" destId="{F659DF5E-05CA-4E7E-8733-7F86A3EC450E}" srcOrd="0" destOrd="0" presId="urn:microsoft.com/office/officeart/2008/layout/HexagonCluster"/>
    <dgm:cxn modelId="{C29E692C-1A73-456A-92CB-F28BDB96B1D1}" type="presParOf" srcId="{1B027406-68E0-43CF-BA51-F586ED7A75F9}" destId="{30F82DD7-EC2A-4411-88EF-6F3550D820BF}" srcOrd="8" destOrd="0" presId="urn:microsoft.com/office/officeart/2008/layout/HexagonCluster"/>
    <dgm:cxn modelId="{F99326CD-A08F-4B5A-B117-DC6B46E83D81}" type="presParOf" srcId="{30F82DD7-EC2A-4411-88EF-6F3550D820BF}" destId="{71370940-9CBF-44A6-B573-6D1E2B401A59}" srcOrd="0" destOrd="0" presId="urn:microsoft.com/office/officeart/2008/layout/HexagonCluster"/>
    <dgm:cxn modelId="{CEDACEC1-1E16-4081-90DF-85536912C7E3}" type="presParOf" srcId="{1B027406-68E0-43CF-BA51-F586ED7A75F9}" destId="{B8F52048-5B17-4C2E-9A49-31245B47837E}" srcOrd="9" destOrd="0" presId="urn:microsoft.com/office/officeart/2008/layout/HexagonCluster"/>
    <dgm:cxn modelId="{EABF7987-CF54-41E1-A3E3-A4FCE294C3B5}" type="presParOf" srcId="{B8F52048-5B17-4C2E-9A49-31245B47837E}" destId="{9DAA394B-489E-43F5-A92F-C377FEBDFC4B}" srcOrd="0" destOrd="0" presId="urn:microsoft.com/office/officeart/2008/layout/HexagonCluster"/>
    <dgm:cxn modelId="{73CFD8DA-D83E-44EA-8D08-81060D767846}" type="presParOf" srcId="{1B027406-68E0-43CF-BA51-F586ED7A75F9}" destId="{07496A6B-69B2-4E35-828D-D2A0F42FDF98}" srcOrd="10" destOrd="0" presId="urn:microsoft.com/office/officeart/2008/layout/HexagonCluster"/>
    <dgm:cxn modelId="{E3411234-9AE8-4FDD-8288-C11FDAA31B14}" type="presParOf" srcId="{07496A6B-69B2-4E35-828D-D2A0F42FDF98}" destId="{B1C2AA43-993A-4823-87BF-EEED7AD9679C}" srcOrd="0" destOrd="0" presId="urn:microsoft.com/office/officeart/2008/layout/HexagonCluster"/>
    <dgm:cxn modelId="{EFF14D5E-FD5E-4A41-9BF1-8E5991714F91}" type="presParOf" srcId="{1B027406-68E0-43CF-BA51-F586ED7A75F9}" destId="{95081BDD-E78D-4D4F-9CAB-65B12A844647}" srcOrd="11" destOrd="0" presId="urn:microsoft.com/office/officeart/2008/layout/HexagonCluster"/>
    <dgm:cxn modelId="{2347AF1B-9425-439D-A110-CFF9EC187F45}" type="presParOf" srcId="{95081BDD-E78D-4D4F-9CAB-65B12A844647}" destId="{066816DB-A386-4C5D-80F2-BFB1F71D0A9F}" srcOrd="0" destOrd="0" presId="urn:microsoft.com/office/officeart/2008/layout/HexagonCluster"/>
    <dgm:cxn modelId="{D139AEFB-7CE2-4847-B1C0-1340E06C740F}" type="presParOf" srcId="{1B027406-68E0-43CF-BA51-F586ED7A75F9}" destId="{83560967-82FC-4470-865D-8ABBA69E41C7}" srcOrd="12" destOrd="0" presId="urn:microsoft.com/office/officeart/2008/layout/HexagonCluster"/>
    <dgm:cxn modelId="{4E62A006-0326-47C4-931A-A75B26B68789}" type="presParOf" srcId="{83560967-82FC-4470-865D-8ABBA69E41C7}" destId="{C75CFA4D-3F66-468C-9D7C-5B4F759A44AC}" srcOrd="0" destOrd="0" presId="urn:microsoft.com/office/officeart/2008/layout/HexagonCluster"/>
    <dgm:cxn modelId="{F57DFEFB-FFB6-4EF6-B35F-6590A4A2259C}" type="presParOf" srcId="{1B027406-68E0-43CF-BA51-F586ED7A75F9}" destId="{7072A909-BCCC-4C86-AA31-600129011256}" srcOrd="13" destOrd="0" presId="urn:microsoft.com/office/officeart/2008/layout/HexagonCluster"/>
    <dgm:cxn modelId="{0B3E567B-F742-476F-BFB6-7D88B80CDC61}" type="presParOf" srcId="{7072A909-BCCC-4C86-AA31-600129011256}" destId="{B6BB01F2-D6E1-4586-9B7B-D8708347A6FA}" srcOrd="0" destOrd="0" presId="urn:microsoft.com/office/officeart/2008/layout/HexagonCluster"/>
    <dgm:cxn modelId="{E96D3866-EDB7-4D31-8FBB-12E127D8147C}" type="presParOf" srcId="{1B027406-68E0-43CF-BA51-F586ED7A75F9}" destId="{91221024-D04C-4DEB-9ECA-EEDEFF0C3E51}" srcOrd="14" destOrd="0" presId="urn:microsoft.com/office/officeart/2008/layout/HexagonCluster"/>
    <dgm:cxn modelId="{5534176E-E901-4B6A-8D8C-5262B6E4AB8A}" type="presParOf" srcId="{91221024-D04C-4DEB-9ECA-EEDEFF0C3E51}" destId="{DD3BC046-4572-4935-AE93-5652308F347C}" srcOrd="0" destOrd="0" presId="urn:microsoft.com/office/officeart/2008/layout/HexagonCluster"/>
    <dgm:cxn modelId="{8B6A3BC4-9578-4700-BFED-43850853DDFA}" type="presParOf" srcId="{1B027406-68E0-43CF-BA51-F586ED7A75F9}" destId="{CE0C6D55-DBC8-4BD4-8954-35A00DC60AAA}" srcOrd="15" destOrd="0" presId="urn:microsoft.com/office/officeart/2008/layout/HexagonCluster"/>
    <dgm:cxn modelId="{303BED11-5B60-439C-9111-2DAB888F4532}" type="presParOf" srcId="{CE0C6D55-DBC8-4BD4-8954-35A00DC60AAA}" destId="{64E08DC2-87ED-4C0C-A794-7C39E59FED98}" srcOrd="0" destOrd="0" presId="urn:microsoft.com/office/officeart/2008/layout/HexagonCluster"/>
    <dgm:cxn modelId="{407FB31A-4085-45E8-9897-3DDA8B0C5FC2}" type="presParOf" srcId="{1B027406-68E0-43CF-BA51-F586ED7A75F9}" destId="{BCDC262A-01F4-4D20-9937-FEAA1D46A97B}" srcOrd="16" destOrd="0" presId="urn:microsoft.com/office/officeart/2008/layout/HexagonCluster"/>
    <dgm:cxn modelId="{87BA76B5-A6FD-4892-A144-379770BD6FB2}" type="presParOf" srcId="{BCDC262A-01F4-4D20-9937-FEAA1D46A97B}" destId="{F85F2012-DC57-4DE0-A573-372A1043AC0D}" srcOrd="0" destOrd="0" presId="urn:microsoft.com/office/officeart/2008/layout/HexagonCluster"/>
    <dgm:cxn modelId="{5F74EBCA-BED8-4672-BA80-75D467D6752C}" type="presParOf" srcId="{1B027406-68E0-43CF-BA51-F586ED7A75F9}" destId="{25F8DAED-9203-4472-84F2-DDFC92FCBEFD}" srcOrd="17" destOrd="0" presId="urn:microsoft.com/office/officeart/2008/layout/HexagonCluster"/>
    <dgm:cxn modelId="{C86DE44E-1E3D-4B7C-BC11-FFE27B3C0C5F}" type="presParOf" srcId="{25F8DAED-9203-4472-84F2-DDFC92FCBEFD}" destId="{24128A15-DC8D-49F0-9BC1-D9CF25B6D617}" srcOrd="0" destOrd="0" presId="urn:microsoft.com/office/officeart/2008/layout/HexagonCluster"/>
    <dgm:cxn modelId="{D6A31AF4-BF6E-4C69-8A76-3F8A31B8B75A}" type="presParOf" srcId="{1B027406-68E0-43CF-BA51-F586ED7A75F9}" destId="{85485069-1026-45F9-BBFB-7009006C5BD1}" srcOrd="18" destOrd="0" presId="urn:microsoft.com/office/officeart/2008/layout/HexagonCluster"/>
    <dgm:cxn modelId="{4626E7F4-CA3E-4FEB-AFE5-6E7606B0EE63}" type="presParOf" srcId="{85485069-1026-45F9-BBFB-7009006C5BD1}" destId="{D08929A8-E1A9-4154-90A7-A216F2E03A37}" srcOrd="0" destOrd="0" presId="urn:microsoft.com/office/officeart/2008/layout/HexagonCluster"/>
    <dgm:cxn modelId="{FCF96B7F-04F9-4534-A8F9-6A2E5F99C04B}" type="presParOf" srcId="{1B027406-68E0-43CF-BA51-F586ED7A75F9}" destId="{9E34CDE0-C373-47F5-A845-B7406DB6665D}" srcOrd="19" destOrd="0" presId="urn:microsoft.com/office/officeart/2008/layout/HexagonCluster"/>
    <dgm:cxn modelId="{F5E5BF2A-47DD-41C0-9291-6044E7B5822D}" type="presParOf" srcId="{9E34CDE0-C373-47F5-A845-B7406DB6665D}" destId="{B44F4DC5-3159-414B-A7EA-7AB45025B444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29DBA6-F9BB-4E68-A07C-FE23008EB09F}">
      <dsp:nvSpPr>
        <dsp:cNvPr id="0" name=""/>
        <dsp:cNvSpPr/>
      </dsp:nvSpPr>
      <dsp:spPr>
        <a:xfrm>
          <a:off x="2683713" y="468094"/>
          <a:ext cx="3193702" cy="3193702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/>
            <a:t>approccio partecipativo</a:t>
          </a:r>
          <a:endParaRPr lang="en-US" sz="1800" kern="1200"/>
        </a:p>
      </dsp:txBody>
      <dsp:txXfrm>
        <a:off x="3482139" y="468094"/>
        <a:ext cx="1596851" cy="2634804"/>
      </dsp:txXfrm>
    </dsp:sp>
    <dsp:sp modelId="{8D743A84-D456-4771-8642-44C9E5BE506D}">
      <dsp:nvSpPr>
        <dsp:cNvPr id="0" name=""/>
        <dsp:cNvSpPr/>
      </dsp:nvSpPr>
      <dsp:spPr>
        <a:xfrm rot="4320000">
          <a:off x="5366376" y="2417163"/>
          <a:ext cx="3193702" cy="3193702"/>
        </a:xfrm>
        <a:prstGeom prst="downArrow">
          <a:avLst>
            <a:gd name="adj1" fmla="val 50000"/>
            <a:gd name="adj2" fmla="val 3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progettazione per obiettivi e indicatori</a:t>
          </a:r>
          <a:endParaRPr lang="en-US" sz="1800" kern="1200" dirty="0"/>
        </a:p>
      </dsp:txBody>
      <dsp:txXfrm rot="-5400000">
        <a:off x="5911597" y="3129234"/>
        <a:ext cx="2634804" cy="1596851"/>
      </dsp:txXfrm>
    </dsp:sp>
    <dsp:sp modelId="{2B3EADB3-7DBF-4922-91C8-5CFC51703407}">
      <dsp:nvSpPr>
        <dsp:cNvPr id="0" name=""/>
        <dsp:cNvSpPr/>
      </dsp:nvSpPr>
      <dsp:spPr>
        <a:xfrm rot="8640000">
          <a:off x="4341690" y="5570822"/>
          <a:ext cx="3193702" cy="3193702"/>
        </a:xfrm>
        <a:prstGeom prst="downArrow">
          <a:avLst>
            <a:gd name="adj1" fmla="val 50000"/>
            <a:gd name="adj2" fmla="val 35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integrazione tra approcci settoriali</a:t>
          </a:r>
          <a:endParaRPr lang="en-US" sz="1800" kern="1200" dirty="0"/>
        </a:p>
      </dsp:txBody>
      <dsp:txXfrm rot="10800000">
        <a:off x="5304371" y="6076350"/>
        <a:ext cx="1596851" cy="2634804"/>
      </dsp:txXfrm>
    </dsp:sp>
    <dsp:sp modelId="{BE5025A7-A7A9-4920-854D-A55945D9EBA7}">
      <dsp:nvSpPr>
        <dsp:cNvPr id="0" name=""/>
        <dsp:cNvSpPr/>
      </dsp:nvSpPr>
      <dsp:spPr>
        <a:xfrm rot="12960000">
          <a:off x="1025736" y="5570822"/>
          <a:ext cx="3193702" cy="3193702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integrazione tra visione strategica e strumenti attuativi</a:t>
          </a:r>
          <a:endParaRPr lang="en-US" sz="1800" kern="1200" dirty="0"/>
        </a:p>
      </dsp:txBody>
      <dsp:txXfrm rot="10800000">
        <a:off x="1659905" y="6076350"/>
        <a:ext cx="1596851" cy="2634804"/>
      </dsp:txXfrm>
    </dsp:sp>
    <dsp:sp modelId="{1B21AA67-426C-4AF9-9C9F-EFFD2E34F530}">
      <dsp:nvSpPr>
        <dsp:cNvPr id="0" name=""/>
        <dsp:cNvSpPr/>
      </dsp:nvSpPr>
      <dsp:spPr>
        <a:xfrm rot="17280000">
          <a:off x="1050" y="2417163"/>
          <a:ext cx="3193702" cy="3193702"/>
        </a:xfrm>
        <a:prstGeom prst="downArrow">
          <a:avLst>
            <a:gd name="adj1" fmla="val 50000"/>
            <a:gd name="adj2" fmla="val 35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governance</a:t>
          </a:r>
          <a:endParaRPr lang="en-US" sz="1800" kern="1200" dirty="0"/>
        </a:p>
      </dsp:txBody>
      <dsp:txXfrm rot="5400000">
        <a:off x="14728" y="3129233"/>
        <a:ext cx="2634804" cy="15968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FD5677-75F6-4299-A74E-AC91B5513BC5}">
      <dsp:nvSpPr>
        <dsp:cNvPr id="0" name=""/>
        <dsp:cNvSpPr/>
      </dsp:nvSpPr>
      <dsp:spPr>
        <a:xfrm>
          <a:off x="1405223" y="4483374"/>
          <a:ext cx="1632934" cy="1401922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latin typeface="Arial Narrow" panose="020B0606020202030204" pitchFamily="34" charset="0"/>
            </a:rPr>
            <a:t>Analisi stakeholder</a:t>
          </a:r>
        </a:p>
      </dsp:txBody>
      <dsp:txXfrm>
        <a:off x="1658128" y="4700500"/>
        <a:ext cx="1127124" cy="967670"/>
      </dsp:txXfrm>
    </dsp:sp>
    <dsp:sp modelId="{8B5FEC96-ED9C-4193-9BA2-D96A70AFD360}">
      <dsp:nvSpPr>
        <dsp:cNvPr id="0" name=""/>
        <dsp:cNvSpPr/>
      </dsp:nvSpPr>
      <dsp:spPr>
        <a:xfrm>
          <a:off x="1444185" y="5110265"/>
          <a:ext cx="190480" cy="1641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5C1FAD-F708-4961-8897-C4FAC2020DC8}">
      <dsp:nvSpPr>
        <dsp:cNvPr id="0" name=""/>
        <dsp:cNvSpPr/>
      </dsp:nvSpPr>
      <dsp:spPr>
        <a:xfrm>
          <a:off x="0" y="3708343"/>
          <a:ext cx="1632934" cy="140192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14F4CE-2644-40AB-B016-1AD6F9F554AE}">
      <dsp:nvSpPr>
        <dsp:cNvPr id="0" name=""/>
        <dsp:cNvSpPr/>
      </dsp:nvSpPr>
      <dsp:spPr>
        <a:xfrm>
          <a:off x="1118637" y="4924064"/>
          <a:ext cx="190480" cy="1641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817038"/>
              <a:satOff val="-1136"/>
              <a:lumOff val="-4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4887F4-2C8D-4534-AF27-4BED06897DDE}">
      <dsp:nvSpPr>
        <dsp:cNvPr id="0" name=""/>
        <dsp:cNvSpPr/>
      </dsp:nvSpPr>
      <dsp:spPr>
        <a:xfrm>
          <a:off x="2810447" y="3703865"/>
          <a:ext cx="1632934" cy="1401922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2540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latin typeface="Arial Narrow" panose="020B0606020202030204" pitchFamily="34" charset="0"/>
            </a:rPr>
            <a:t>Incontri co-progettazione con la società civile/interni</a:t>
          </a:r>
        </a:p>
      </dsp:txBody>
      <dsp:txXfrm>
        <a:off x="3063352" y="3920991"/>
        <a:ext cx="1127124" cy="967670"/>
      </dsp:txXfrm>
    </dsp:sp>
    <dsp:sp modelId="{E4EEB8B6-2707-4751-9071-D9EC2809C6EC}">
      <dsp:nvSpPr>
        <dsp:cNvPr id="0" name=""/>
        <dsp:cNvSpPr/>
      </dsp:nvSpPr>
      <dsp:spPr>
        <a:xfrm>
          <a:off x="3934280" y="4916601"/>
          <a:ext cx="190480" cy="1641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634077"/>
              <a:satOff val="-2273"/>
              <a:lumOff val="-8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035A67-8273-456E-B3D2-6EFB8C6F5FB9}">
      <dsp:nvSpPr>
        <dsp:cNvPr id="0" name=""/>
        <dsp:cNvSpPr/>
      </dsp:nvSpPr>
      <dsp:spPr>
        <a:xfrm>
          <a:off x="4214805" y="4480389"/>
          <a:ext cx="1632934" cy="140192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59DF5E-05CA-4E7E-8733-7F86A3EC450E}">
      <dsp:nvSpPr>
        <dsp:cNvPr id="0" name=""/>
        <dsp:cNvSpPr/>
      </dsp:nvSpPr>
      <dsp:spPr>
        <a:xfrm>
          <a:off x="4254633" y="5104295"/>
          <a:ext cx="190480" cy="1641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370940-9CBF-44A6-B573-6D1E2B401A59}">
      <dsp:nvSpPr>
        <dsp:cNvPr id="0" name=""/>
        <dsp:cNvSpPr/>
      </dsp:nvSpPr>
      <dsp:spPr>
        <a:xfrm>
          <a:off x="1405223" y="2933311"/>
          <a:ext cx="1632934" cy="1401922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latin typeface="Arial Narrow" panose="020B0606020202030204" pitchFamily="34" charset="0"/>
            </a:rPr>
            <a:t>Impostazione strategia locale</a:t>
          </a:r>
        </a:p>
      </dsp:txBody>
      <dsp:txXfrm>
        <a:off x="1658128" y="3150437"/>
        <a:ext cx="1127124" cy="967670"/>
      </dsp:txXfrm>
    </dsp:sp>
    <dsp:sp modelId="{9DAA394B-489E-43F5-A92F-C377FEBDFC4B}">
      <dsp:nvSpPr>
        <dsp:cNvPr id="0" name=""/>
        <dsp:cNvSpPr/>
      </dsp:nvSpPr>
      <dsp:spPr>
        <a:xfrm>
          <a:off x="2523861" y="2959805"/>
          <a:ext cx="190480" cy="1641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268153"/>
              <a:satOff val="-4546"/>
              <a:lumOff val="-17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C2AA43-993A-4823-87BF-EEED7AD9679C}">
      <dsp:nvSpPr>
        <dsp:cNvPr id="0" name=""/>
        <dsp:cNvSpPr/>
      </dsp:nvSpPr>
      <dsp:spPr>
        <a:xfrm>
          <a:off x="2810447" y="2153802"/>
          <a:ext cx="1632934" cy="140192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6816DB-A386-4C5D-80F2-BFB1F71D0A9F}">
      <dsp:nvSpPr>
        <dsp:cNvPr id="0" name=""/>
        <dsp:cNvSpPr/>
      </dsp:nvSpPr>
      <dsp:spPr>
        <a:xfrm>
          <a:off x="2856335" y="2775096"/>
          <a:ext cx="190480" cy="1641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085191"/>
              <a:satOff val="-5682"/>
              <a:lumOff val="-21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5CFA4D-3F66-468C-9D7C-5B4F759A44AC}">
      <dsp:nvSpPr>
        <dsp:cNvPr id="0" name=""/>
        <dsp:cNvSpPr/>
      </dsp:nvSpPr>
      <dsp:spPr>
        <a:xfrm>
          <a:off x="4214805" y="2930326"/>
          <a:ext cx="1632934" cy="1401922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2540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latin typeface="Arial Narrow" panose="020B0606020202030204" pitchFamily="34" charset="0"/>
            </a:rPr>
            <a:t>Obiettivi di sostenibilità dell’Ente</a:t>
          </a:r>
        </a:p>
      </dsp:txBody>
      <dsp:txXfrm>
        <a:off x="4467710" y="3147452"/>
        <a:ext cx="1127124" cy="967670"/>
      </dsp:txXfrm>
    </dsp:sp>
    <dsp:sp modelId="{B6BB01F2-D6E1-4586-9B7B-D8708347A6FA}">
      <dsp:nvSpPr>
        <dsp:cNvPr id="0" name=""/>
        <dsp:cNvSpPr/>
      </dsp:nvSpPr>
      <dsp:spPr>
        <a:xfrm>
          <a:off x="5627821" y="3551620"/>
          <a:ext cx="190480" cy="1641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3BC046-4572-4935-AE93-5652308F347C}">
      <dsp:nvSpPr>
        <dsp:cNvPr id="0" name=""/>
        <dsp:cNvSpPr/>
      </dsp:nvSpPr>
      <dsp:spPr>
        <a:xfrm>
          <a:off x="5620029" y="3718418"/>
          <a:ext cx="1632934" cy="140192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E08DC2-87ED-4C0C-A794-7C39E59FED98}">
      <dsp:nvSpPr>
        <dsp:cNvPr id="0" name=""/>
        <dsp:cNvSpPr/>
      </dsp:nvSpPr>
      <dsp:spPr>
        <a:xfrm>
          <a:off x="5938650" y="3743792"/>
          <a:ext cx="190480" cy="1641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5719268"/>
              <a:satOff val="-7955"/>
              <a:lumOff val="-30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5F2012-DC57-4DE0-A573-372A1043AC0D}">
      <dsp:nvSpPr>
        <dsp:cNvPr id="0" name=""/>
        <dsp:cNvSpPr/>
      </dsp:nvSpPr>
      <dsp:spPr>
        <a:xfrm>
          <a:off x="5620029" y="2168728"/>
          <a:ext cx="1632934" cy="1401922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latin typeface="Arial Narrow" panose="020B0606020202030204" pitchFamily="34" charset="0"/>
            </a:rPr>
            <a:t>Analisi fattibilità</a:t>
          </a:r>
        </a:p>
      </dsp:txBody>
      <dsp:txXfrm>
        <a:off x="5872934" y="2385854"/>
        <a:ext cx="1127124" cy="967670"/>
      </dsp:txXfrm>
    </dsp:sp>
    <dsp:sp modelId="{24128A15-DC8D-49F0-9BC1-D9CF25B6D617}">
      <dsp:nvSpPr>
        <dsp:cNvPr id="0" name=""/>
        <dsp:cNvSpPr/>
      </dsp:nvSpPr>
      <dsp:spPr>
        <a:xfrm>
          <a:off x="7033045" y="2797112"/>
          <a:ext cx="190480" cy="1641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536306"/>
              <a:satOff val="-9092"/>
              <a:lumOff val="-34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8929A8-E1A9-4154-90A7-A216F2E03A37}">
      <dsp:nvSpPr>
        <dsp:cNvPr id="0" name=""/>
        <dsp:cNvSpPr/>
      </dsp:nvSpPr>
      <dsp:spPr>
        <a:xfrm>
          <a:off x="7025252" y="2950849"/>
          <a:ext cx="1632934" cy="140192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4F4DC5-3159-414B-A7EA-7AB45025B444}">
      <dsp:nvSpPr>
        <dsp:cNvPr id="0" name=""/>
        <dsp:cNvSpPr/>
      </dsp:nvSpPr>
      <dsp:spPr>
        <a:xfrm>
          <a:off x="7350800" y="2982194"/>
          <a:ext cx="190480" cy="1641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77820-D947-4D13-B95E-2293B020D1F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3680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Google Shape;112;p9:notes">
            <a:extLst>
              <a:ext uri="{FF2B5EF4-FFF2-40B4-BE49-F238E27FC236}">
                <a16:creationId xmlns:a16="http://schemas.microsoft.com/office/drawing/2014/main" id="{C76E67BF-755A-F44D-6E54-7092B92660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76788"/>
            <a:ext cx="5438775" cy="3908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Clr>
                <a:srgbClr val="000000"/>
              </a:buClr>
              <a:buSzPts val="1200"/>
              <a:buFont typeface="Calibri" panose="020F0502020204030204" pitchFamily="34" charset="0"/>
              <a:buNone/>
            </a:pPr>
            <a:r>
              <a:rPr lang="it-IT" altLang="it-IT"/>
              <a:t>Target, etcccc</a:t>
            </a:r>
          </a:p>
          <a:p>
            <a:pPr>
              <a:spcBef>
                <a:spcPct val="0"/>
              </a:spcBef>
            </a:pPr>
            <a:endParaRPr lang="it-IT" altLang="it-IT"/>
          </a:p>
        </p:txBody>
      </p:sp>
      <p:sp>
        <p:nvSpPr>
          <p:cNvPr id="19459" name="Google Shape;113;p9:notes">
            <a:extLst>
              <a:ext uri="{FF2B5EF4-FFF2-40B4-BE49-F238E27FC236}">
                <a16:creationId xmlns:a16="http://schemas.microsoft.com/office/drawing/2014/main" id="{C4B0291D-E117-5683-750E-4D11B5DB866F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422275" y="1241425"/>
            <a:ext cx="5953125" cy="3349625"/>
          </a:xfrm>
          <a:custGeom>
            <a:avLst/>
            <a:gdLst>
              <a:gd name="T0" fmla="*/ 0 w 120000"/>
              <a:gd name="T1" fmla="*/ 0 h 120000"/>
              <a:gd name="T2" fmla="*/ 295330811 w 120000"/>
              <a:gd name="T3" fmla="*/ 0 h 120000"/>
              <a:gd name="T4" fmla="*/ 295330811 w 120000"/>
              <a:gd name="T5" fmla="*/ 93499897 h 120000"/>
              <a:gd name="T6" fmla="*/ 0 w 120000"/>
              <a:gd name="T7" fmla="*/ 9349989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77820-D947-4D13-B95E-2293B020D1F6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0893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egnaposto immagine diapositiva 1">
            <a:extLst>
              <a:ext uri="{FF2B5EF4-FFF2-40B4-BE49-F238E27FC236}">
                <a16:creationId xmlns:a16="http://schemas.microsoft.com/office/drawing/2014/main" id="{99D28746-8EA8-1B4C-AB9C-80B38AE342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Segnaposto note 2">
            <a:extLst>
              <a:ext uri="{FF2B5EF4-FFF2-40B4-BE49-F238E27FC236}">
                <a16:creationId xmlns:a16="http://schemas.microsoft.com/office/drawing/2014/main" id="{5BAA5B74-75AF-66AC-9319-333DA73D6C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/>
          </a:p>
        </p:txBody>
      </p:sp>
      <p:sp>
        <p:nvSpPr>
          <p:cNvPr id="21508" name="Segnaposto numero diapositiva 3">
            <a:extLst>
              <a:ext uri="{FF2B5EF4-FFF2-40B4-BE49-F238E27FC236}">
                <a16:creationId xmlns:a16="http://schemas.microsoft.com/office/drawing/2014/main" id="{47D7A2D4-9939-0093-0748-592368DDD9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1BD260C-CF92-4351-9D8C-851F8293AD1A}" type="slidenum">
              <a:rPr lang="it-IT" altLang="it-IT" smtClean="0"/>
              <a:pPr/>
              <a:t>9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723900" algn="l"/>
                <a:tab pos="1447800" algn="l"/>
                <a:tab pos="2171700" algn="l"/>
                <a:tab pos="2895600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723900" algn="l"/>
                <a:tab pos="1447800" algn="l"/>
                <a:tab pos="2171700" algn="l"/>
                <a:tab pos="2895600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723900" algn="l"/>
                <a:tab pos="1447800" algn="l"/>
                <a:tab pos="2171700" algn="l"/>
                <a:tab pos="2895600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723900" algn="l"/>
                <a:tab pos="1447800" algn="l"/>
                <a:tab pos="2171700" algn="l"/>
                <a:tab pos="2895600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723900" algn="l"/>
                <a:tab pos="1447800" algn="l"/>
                <a:tab pos="2171700" algn="l"/>
                <a:tab pos="2895600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723900" algn="l"/>
                <a:tab pos="1447800" algn="l"/>
                <a:tab pos="2171700" algn="l"/>
                <a:tab pos="2895600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723900" algn="l"/>
                <a:tab pos="1447800" algn="l"/>
                <a:tab pos="2171700" algn="l"/>
                <a:tab pos="2895600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723900" algn="l"/>
                <a:tab pos="1447800" algn="l"/>
                <a:tab pos="2171700" algn="l"/>
                <a:tab pos="2895600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723900" algn="l"/>
                <a:tab pos="1447800" algn="l"/>
                <a:tab pos="2171700" algn="l"/>
                <a:tab pos="2895600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13"/>
              </a:spcBef>
              <a:buClrTx/>
              <a:buFontTx/>
              <a:buNone/>
            </a:pPr>
            <a:fld id="{A192F43A-655D-43BE-8443-FFDBE157CF9F}" type="slidenum">
              <a:rPr lang="it-IT" altLang="it-IT" sz="1400"/>
              <a:pPr>
                <a:spcBef>
                  <a:spcPts val="13"/>
                </a:spcBef>
                <a:buClrTx/>
                <a:buFontTx/>
                <a:buNone/>
              </a:pPr>
              <a:t>18</a:t>
            </a:fld>
            <a:endParaRPr lang="it-IT" altLang="it-IT" sz="1400"/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0CF03241-1E02-FFA8-7D7B-A8FE2EBC19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35954900-F4FF-0C2D-9E04-8C26F44518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/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4FCD7D9F-DE51-B9B2-1E17-CB9C0C167E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4E5882B-AB76-42DF-8973-3599274FC0CC}" type="slidenum">
              <a:rPr lang="it-IT" altLang="it-IT" smtClean="0"/>
              <a:pPr/>
              <a:t>25</a:t>
            </a:fld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apositiva titolo">
  <p:cSld name="1_Diapositiva titolo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881063" y="396875"/>
            <a:ext cx="15848012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body" idx="1"/>
          </p:nvPr>
        </p:nvSpPr>
        <p:spPr>
          <a:xfrm>
            <a:off x="881063" y="2311400"/>
            <a:ext cx="15848012" cy="653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82600" algn="l" rtl="0">
              <a:lnSpc>
                <a:spcPct val="90000"/>
              </a:lnSpc>
              <a:spcBef>
                <a:spcPts val="145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44500" algn="l" rtl="0">
              <a:lnSpc>
                <a:spcPct val="90000"/>
              </a:lnSpc>
              <a:spcBef>
                <a:spcPts val="725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06400" algn="l" rtl="0">
              <a:lnSpc>
                <a:spcPct val="90000"/>
              </a:lnSpc>
              <a:spcBef>
                <a:spcPts val="725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3700" algn="l" rtl="0">
              <a:lnSpc>
                <a:spcPct val="90000"/>
              </a:lnSpc>
              <a:spcBef>
                <a:spcPts val="725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3700" algn="l" rtl="0">
              <a:lnSpc>
                <a:spcPct val="90000"/>
              </a:lnSpc>
              <a:spcBef>
                <a:spcPts val="725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3700" algn="l" rtl="0">
              <a:lnSpc>
                <a:spcPct val="90000"/>
              </a:lnSpc>
              <a:spcBef>
                <a:spcPts val="722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3700" algn="l" rtl="0">
              <a:lnSpc>
                <a:spcPct val="90000"/>
              </a:lnSpc>
              <a:spcBef>
                <a:spcPts val="722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3700" algn="l" rtl="0">
              <a:lnSpc>
                <a:spcPct val="90000"/>
              </a:lnSpc>
              <a:spcBef>
                <a:spcPts val="722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3700" algn="l" rtl="0">
              <a:lnSpc>
                <a:spcPct val="90000"/>
              </a:lnSpc>
              <a:spcBef>
                <a:spcPts val="722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A926CE-8194-479E-F6D9-331C70EC50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11263" y="9182100"/>
            <a:ext cx="3962400" cy="527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F54420D-C884-4613-933D-022E50721128}" type="datetimeFigureOut">
              <a:rPr lang="it-IT"/>
              <a:pPr>
                <a:defRPr/>
              </a:pPr>
              <a:t>01/12/2022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87497C-E347-650D-9CBC-EB63CAAAE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34063" y="9182100"/>
            <a:ext cx="5942012" cy="527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AE7B47-1EE1-F358-7153-4FA039425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436475" y="9182100"/>
            <a:ext cx="3962400" cy="527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BE8D00E9-3E83-42D4-A2EC-F89F5591E9C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55864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1267" y="1621191"/>
            <a:ext cx="13207604" cy="3448756"/>
          </a:xfrm>
          <a:prstGeom prst="rect">
            <a:avLst/>
          </a:prstGeom>
        </p:spPr>
        <p:txBody>
          <a:bodyPr anchor="b"/>
          <a:lstStyle>
            <a:lvl1pPr algn="ctr">
              <a:defRPr sz="8666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1267" y="5202944"/>
            <a:ext cx="13207604" cy="23916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82CA0-F365-E819-F578-6CC2C9EC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11263" y="9182100"/>
            <a:ext cx="3962400" cy="527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8DE1FD3-3B2C-4B00-A2F2-2B267E2A5B7A}" type="datetimeFigureOut">
              <a:rPr lang="en-US"/>
              <a:pPr>
                <a:defRPr/>
              </a:pPr>
              <a:t>12/1/2022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19DBA3-0F26-9BE6-4161-DF2BE951C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34063" y="9182100"/>
            <a:ext cx="5942012" cy="527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B557C-4B76-ABF5-4163-E3EBF3BBB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436475" y="9182100"/>
            <a:ext cx="3962400" cy="527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4316C415-3605-43E8-AF02-A329535CAF34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557081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86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300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57042-4D7D-453C-841B-307BA2D3E903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01/12/2022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243D1-2881-4BC4-8A8C-88438052C5E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83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5028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57042-4D7D-453C-841B-307BA2D3E903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01/12/2022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243D1-2881-4BC4-8A8C-88438052C5E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208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582613" cy="990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373313" y="8042275"/>
            <a:ext cx="15240000" cy="184785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1978" cy="99060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601" y="8042936"/>
            <a:ext cx="15240000" cy="184785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F25EA790-E44A-4F65-A318-D30FA950550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726646" y="8466125"/>
            <a:ext cx="7740828" cy="127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53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5" r:id="rId2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210697" y="527404"/>
            <a:ext cx="15188744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210697" y="2637014"/>
            <a:ext cx="15188744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1210697" y="9181395"/>
            <a:ext cx="3962281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57042-4D7D-453C-841B-307BA2D3E903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01/12/2022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833358" y="9181395"/>
            <a:ext cx="5943422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2437160" y="9181395"/>
            <a:ext cx="3962281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243D1-2881-4BC4-8A8C-88438052C5E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43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6" r:id="rId2"/>
    <p:sldLayoutId id="214748369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gione.sardegna.i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partecipa.poliste.com/processes/Sardegna2030/f/24/proposals/235" TargetMode="External"/><Relationship Id="rId4" Type="http://schemas.openxmlformats.org/officeDocument/2006/relationships/hyperlink" Target="https://partecipa.poliste.com/processes/Sardegna2030/f/24/proposals/255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gione.sardegna.it/j/v/2834?s=1&amp;v=9&amp;c=94635&amp;na=1&amp;n=8&amp;nodesc=1&amp;ph=1&amp;c1=94642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13" t="14657" b="20784"/>
          <a:stretch/>
        </p:blipFill>
        <p:spPr>
          <a:xfrm>
            <a:off x="1264303" y="0"/>
            <a:ext cx="6287645" cy="3856299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97166469-0F47-4DB9-9019-9EAEAAEBE623}"/>
              </a:ext>
            </a:extLst>
          </p:cNvPr>
          <p:cNvSpPr txBox="1"/>
          <p:nvPr/>
        </p:nvSpPr>
        <p:spPr>
          <a:xfrm>
            <a:off x="2477421" y="6049702"/>
            <a:ext cx="1265529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b="1" dirty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Gruppo di coordinamento </a:t>
            </a:r>
            <a:endParaRPr lang="it-IT" sz="2000" dirty="0"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it-IT" sz="2000" b="1" dirty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Strategia regionale per lo Sviluppo Sostenibile (</a:t>
            </a:r>
            <a:r>
              <a:rPr lang="it-IT" sz="2000" b="1" dirty="0" err="1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SRSvS</a:t>
            </a:r>
            <a:r>
              <a:rPr lang="it-IT" sz="2000" b="1" dirty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it-IT" sz="2000" dirty="0"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it-IT" sz="2000" dirty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Gianluca Cocco, Luisa Mulas, Emanuela Manca Filippo Arras</a:t>
            </a:r>
            <a:endParaRPr lang="it-IT" altLang="it-IT" sz="2000" b="1" dirty="0" bmk="_MailAutoSig">
              <a:solidFill>
                <a:schemeClr val="bg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2000" b="1" dirty="0" bmk="_MailAutoSig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Assessorato della Difesa dell’Ambiente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2000" b="1" dirty="0" bmk="_MailAutoSig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Direzione Generale della Difesa dell’Ambiente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2400" b="1" dirty="0" bmk="_MailAutoSig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altLang="it-IT" sz="800" dirty="0" bmk="_MailAutoSig">
              <a:latin typeface="Titillium Web" panose="00000500000000000000" pitchFamily="2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96DD54E-1C00-4E0A-B23C-93C04C75AA05}"/>
              </a:ext>
            </a:extLst>
          </p:cNvPr>
          <p:cNvSpPr txBox="1"/>
          <p:nvPr/>
        </p:nvSpPr>
        <p:spPr>
          <a:xfrm>
            <a:off x="4952027" y="3388011"/>
            <a:ext cx="7706084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60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LA STRATEGIA </a:t>
            </a:r>
          </a:p>
          <a:p>
            <a:pPr algn="ctr"/>
            <a:r>
              <a:rPr lang="it-IT" sz="88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SARDEGNA</a:t>
            </a:r>
            <a:r>
              <a:rPr lang="it-IT" sz="8800" b="1" dirty="0">
                <a:solidFill>
                  <a:srgbClr val="C00000"/>
                </a:solidFill>
                <a:latin typeface="Arial Narrow" panose="020B0606020202030204" pitchFamily="34" charset="0"/>
              </a:rPr>
              <a:t>2030</a:t>
            </a:r>
            <a:endParaRPr lang="it-IT" sz="66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304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34" name="CasellaDiTesto 2">
            <a:extLst>
              <a:ext uri="{FF2B5EF4-FFF2-40B4-BE49-F238E27FC236}">
                <a16:creationId xmlns:a16="http://schemas.microsoft.com/office/drawing/2014/main" id="{7E2C0C1E-0168-F180-CEDE-434D00B6CE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7242020"/>
              </p:ext>
            </p:extLst>
          </p:nvPr>
        </p:nvGraphicFramePr>
        <p:xfrm>
          <a:off x="4440636" y="822460"/>
          <a:ext cx="8561130" cy="9232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CasellaDiTesto 1">
            <a:extLst>
              <a:ext uri="{FF2B5EF4-FFF2-40B4-BE49-F238E27FC236}">
                <a16:creationId xmlns:a16="http://schemas.microsoft.com/office/drawing/2014/main" id="{6EBB3ADD-1298-1CC5-6BC9-05800591779A}"/>
              </a:ext>
            </a:extLst>
          </p:cNvPr>
          <p:cNvSpPr txBox="1"/>
          <p:nvPr/>
        </p:nvSpPr>
        <p:spPr>
          <a:xfrm>
            <a:off x="373259" y="169785"/>
            <a:ext cx="15131319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599" b="1" dirty="0">
                <a:solidFill>
                  <a:srgbClr val="C00000"/>
                </a:solidFill>
                <a:latin typeface="Arial Narrow" panose="020B0606020202030204" pitchFamily="34" charset="0"/>
              </a:rPr>
              <a:t>I PRINCIPI GUIDA DELLA STRATEGIA REGIONALE SARDEGNA2030_la sua forza</a:t>
            </a:r>
          </a:p>
        </p:txBody>
      </p:sp>
    </p:spTree>
    <p:extLst>
      <p:ext uri="{BB962C8B-B14F-4D97-AF65-F5344CB8AC3E}">
        <p14:creationId xmlns:p14="http://schemas.microsoft.com/office/powerpoint/2010/main" val="1480400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7EE4CD9-8C05-A2BA-7061-C5897594FD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489" t="6104" r="17845" b="51762"/>
          <a:stretch/>
        </p:blipFill>
        <p:spPr>
          <a:xfrm>
            <a:off x="1889617" y="33500"/>
            <a:ext cx="14045781" cy="983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10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E81A648-6233-76AA-A316-FF5FEF8028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56" t="6551" r="18682" b="53697"/>
          <a:stretch/>
        </p:blipFill>
        <p:spPr>
          <a:xfrm>
            <a:off x="1799303" y="179877"/>
            <a:ext cx="14229982" cy="954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538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5221B5BF-F190-89E6-CCC7-7AA40CF98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49" y="1020739"/>
            <a:ext cx="16613040" cy="78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59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C1306A5-D78A-4D3E-86EF-CCC5FA9B9B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22" t="14779" r="56441" b="3755"/>
          <a:stretch/>
        </p:blipFill>
        <p:spPr>
          <a:xfrm>
            <a:off x="1469826" y="-63292"/>
            <a:ext cx="7597974" cy="835639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2B4BE3A-EE8E-411A-8346-F7B33351E7EB}"/>
              </a:ext>
            </a:extLst>
          </p:cNvPr>
          <p:cNvSpPr txBox="1"/>
          <p:nvPr/>
        </p:nvSpPr>
        <p:spPr>
          <a:xfrm>
            <a:off x="9512300" y="1498600"/>
            <a:ext cx="66546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800" b="0" i="0" u="none" strike="noStrike" baseline="0" dirty="0">
                <a:solidFill>
                  <a:srgbClr val="666666"/>
                </a:solidFill>
                <a:latin typeface="TitilliumWeb-Regular"/>
              </a:rPr>
              <a:t>Formazione di docenti, educatori, psicologi, mentori per il riconoscimento del disagio e l’intervento precoce e rafforzamento del coinvolgimento e sostegno alle famiglie</a:t>
            </a: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A54EEE0-58BD-451A-BC2E-810CB031AE92}"/>
              </a:ext>
            </a:extLst>
          </p:cNvPr>
          <p:cNvSpPr txBox="1"/>
          <p:nvPr/>
        </p:nvSpPr>
        <p:spPr>
          <a:xfrm>
            <a:off x="9512300" y="3905071"/>
            <a:ext cx="74676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800" b="0" i="0" u="none" strike="noStrike" baseline="0" dirty="0">
                <a:solidFill>
                  <a:srgbClr val="666666"/>
                </a:solidFill>
                <a:latin typeface="TitilliumWeb-Regular"/>
              </a:rPr>
              <a:t>Azioni specifiche in contesti territoriali ad elevata povertà educativa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800" b="0" i="0" u="none" strike="noStrike" baseline="0" dirty="0">
                <a:solidFill>
                  <a:srgbClr val="666666"/>
                </a:solidFill>
                <a:latin typeface="TitilliumWeb-Regular"/>
              </a:rPr>
              <a:t>Implementazione Piani di azione con interventi personalizzati o di gruppo, per accrescere le Competenze Chiave primarie e trasversali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800" b="0" i="0" u="none" strike="noStrike" baseline="0" dirty="0">
                <a:solidFill>
                  <a:srgbClr val="666666"/>
                </a:solidFill>
                <a:latin typeface="TitilliumWeb-Regular"/>
              </a:rPr>
              <a:t>Creazione di reti territoriali per l’apprendimento permanente e istruzione degli adulti</a:t>
            </a:r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792A21F-AF73-4D2E-A101-3DD1660F62FD}"/>
              </a:ext>
            </a:extLst>
          </p:cNvPr>
          <p:cNvSpPr txBox="1"/>
          <p:nvPr/>
        </p:nvSpPr>
        <p:spPr>
          <a:xfrm>
            <a:off x="9628188" y="6851134"/>
            <a:ext cx="7467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b="0" i="0" u="none" strike="noStrike" baseline="0" dirty="0">
                <a:solidFill>
                  <a:srgbClr val="666666"/>
                </a:solidFill>
                <a:latin typeface="TitilliumWeb-Regular"/>
              </a:rPr>
              <a:t>Creazione di reti territoriali per l’apprendimento permanente e istruzione degli adulti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89614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8C107AD-515F-425F-AB92-28388F3F97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94" t="15182" r="56729" b="6309"/>
          <a:stretch/>
        </p:blipFill>
        <p:spPr>
          <a:xfrm>
            <a:off x="614776" y="0"/>
            <a:ext cx="7753480" cy="8293100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5F0D794-F137-4BF8-98C2-480C9044674E}"/>
              </a:ext>
            </a:extLst>
          </p:cNvPr>
          <p:cNvSpPr txBox="1"/>
          <p:nvPr/>
        </p:nvSpPr>
        <p:spPr>
          <a:xfrm>
            <a:off x="8991599" y="943892"/>
            <a:ext cx="822945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000" b="0" i="0" u="none" strike="noStrike" baseline="0" dirty="0">
                <a:solidFill>
                  <a:srgbClr val="666666"/>
                </a:solidFill>
                <a:latin typeface="TitilliumWeb-Regular"/>
              </a:rPr>
              <a:t>Interventi per l’applicazione dell’Accessibilità Universale sia per la mobilità delle persone con disabilità, anche momentanea, che per quelle cognitive, sensoriali e di comunicazione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000" b="0" i="0" u="none" strike="noStrike" baseline="0" dirty="0">
                <a:solidFill>
                  <a:srgbClr val="666666"/>
                </a:solidFill>
                <a:latin typeface="TitilliumWeb-Regular"/>
              </a:rPr>
              <a:t>Valutare l’impatto sociale degli interventi e monitorare i risultati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32062C2-3EBA-4874-9C4A-EBBA360DF396}"/>
              </a:ext>
            </a:extLst>
          </p:cNvPr>
          <p:cNvSpPr txBox="1"/>
          <p:nvPr/>
        </p:nvSpPr>
        <p:spPr>
          <a:xfrm>
            <a:off x="8991599" y="3124200"/>
            <a:ext cx="72548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000" b="0" i="0" u="none" strike="noStrike" baseline="0" dirty="0">
                <a:solidFill>
                  <a:srgbClr val="666666"/>
                </a:solidFill>
                <a:latin typeface="TitilliumWeb-Regular"/>
              </a:rPr>
              <a:t>Creazione di una rete regionale di risorse e consulenza per cittadini, imprese ed enti pubblici di consulenza avanzata su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000" b="0" i="0" u="none" strike="noStrike" baseline="0" dirty="0">
                <a:solidFill>
                  <a:srgbClr val="666666"/>
                </a:solidFill>
                <a:latin typeface="TitilliumWeb-Regular"/>
              </a:rPr>
              <a:t>accessibilità, adattabilità infrastrutture e servizi e informazione su facilitazioni esistenti</a:t>
            </a:r>
            <a:endParaRPr lang="it-IT" sz="20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A4C9955-B8ED-4EEA-9FB4-CB72B279569A}"/>
              </a:ext>
            </a:extLst>
          </p:cNvPr>
          <p:cNvSpPr txBox="1"/>
          <p:nvPr/>
        </p:nvSpPr>
        <p:spPr>
          <a:xfrm>
            <a:off x="9030759" y="4996731"/>
            <a:ext cx="8190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000" b="0" i="0" u="none" strike="noStrike" baseline="0" dirty="0">
                <a:solidFill>
                  <a:srgbClr val="666666"/>
                </a:solidFill>
                <a:latin typeface="TitilliumWeb-Regular"/>
              </a:rPr>
              <a:t>Sperimentazione di Cohousing sociale e abitare temporaneo</a:t>
            </a:r>
            <a:endParaRPr lang="it-IT" sz="20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798B922-1042-461C-B385-5E99CF7643ED}"/>
              </a:ext>
            </a:extLst>
          </p:cNvPr>
          <p:cNvSpPr txBox="1"/>
          <p:nvPr/>
        </p:nvSpPr>
        <p:spPr>
          <a:xfrm>
            <a:off x="9030759" y="7075439"/>
            <a:ext cx="8415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000" b="0" i="0" u="none" strike="noStrike" baseline="0" dirty="0">
                <a:solidFill>
                  <a:srgbClr val="666666"/>
                </a:solidFill>
                <a:latin typeface="TitilliumWeb-Regular"/>
              </a:rPr>
              <a:t>Presidio territoriale e controllo per il contrasto al fenomeno del caporalato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000" b="0" i="0" u="none" strike="noStrike" baseline="0" dirty="0">
                <a:solidFill>
                  <a:srgbClr val="666666"/>
                </a:solidFill>
                <a:latin typeface="TitilliumWeb-Regular"/>
              </a:rPr>
              <a:t>Interventi di integrazione sociale ed economica degli immigrati, favorendo la mobilità sociale, la crescita personale e professionale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988904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BCC379D0-4029-5BB1-7B28-D44F82FEE863}"/>
              </a:ext>
            </a:extLst>
          </p:cNvPr>
          <p:cNvSpPr txBox="1"/>
          <p:nvPr/>
        </p:nvSpPr>
        <p:spPr>
          <a:xfrm>
            <a:off x="528887" y="204693"/>
            <a:ext cx="8804357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599" b="1" dirty="0">
                <a:solidFill>
                  <a:srgbClr val="C00000"/>
                </a:solidFill>
                <a:latin typeface="Arial Narrow" panose="020B0606020202030204" pitchFamily="34" charset="0"/>
              </a:rPr>
              <a:t>TABELLA COERENZA CON FESR 2021-2027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CC379D0-4029-5BB1-7B28-D44F82FEE863}"/>
              </a:ext>
            </a:extLst>
          </p:cNvPr>
          <p:cNvSpPr txBox="1"/>
          <p:nvPr/>
        </p:nvSpPr>
        <p:spPr>
          <a:xfrm>
            <a:off x="635633" y="8478592"/>
            <a:ext cx="6714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i="1" dirty="0">
                <a:latin typeface="Arial Narrow" panose="020B0606020202030204" pitchFamily="34" charset="0"/>
              </a:rPr>
              <a:t>Fonte: Elaborazione RAS su «Rapporto Ambientale VAS» FESR 2021-2027</a:t>
            </a:r>
          </a:p>
        </p:txBody>
      </p:sp>
      <p:grpSp>
        <p:nvGrpSpPr>
          <p:cNvPr id="5" name="Gruppo 4"/>
          <p:cNvGrpSpPr/>
          <p:nvPr/>
        </p:nvGrpSpPr>
        <p:grpSpPr>
          <a:xfrm>
            <a:off x="8823892" y="8703485"/>
            <a:ext cx="4886178" cy="847699"/>
            <a:chOff x="-147092" y="0"/>
            <a:chExt cx="2839085" cy="847801"/>
          </a:xfrm>
        </p:grpSpPr>
        <p:grpSp>
          <p:nvGrpSpPr>
            <p:cNvPr id="6" name="Gruppo 5"/>
            <p:cNvGrpSpPr/>
            <p:nvPr/>
          </p:nvGrpSpPr>
          <p:grpSpPr>
            <a:xfrm>
              <a:off x="168249" y="0"/>
              <a:ext cx="2523744" cy="847801"/>
              <a:chOff x="0" y="0"/>
              <a:chExt cx="2523744" cy="847801"/>
            </a:xfrm>
          </p:grpSpPr>
          <p:grpSp>
            <p:nvGrpSpPr>
              <p:cNvPr id="8" name="Gruppo 7"/>
              <p:cNvGrpSpPr/>
              <p:nvPr/>
            </p:nvGrpSpPr>
            <p:grpSpPr>
              <a:xfrm>
                <a:off x="0" y="160934"/>
                <a:ext cx="2523744" cy="686867"/>
                <a:chOff x="0" y="0"/>
                <a:chExt cx="2523744" cy="686867"/>
              </a:xfrm>
            </p:grpSpPr>
            <p:pic>
              <p:nvPicPr>
                <p:cNvPr id="10" name="Immagine 9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8568" t="35689" r="62451" b="62368"/>
                <a:stretch/>
              </p:blipFill>
              <p:spPr bwMode="auto">
                <a:xfrm>
                  <a:off x="0" y="431597"/>
                  <a:ext cx="2098675" cy="255270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sp>
              <p:nvSpPr>
                <p:cNvPr id="11" name="Rettangolo 10"/>
                <p:cNvSpPr/>
                <p:nvPr/>
              </p:nvSpPr>
              <p:spPr>
                <a:xfrm>
                  <a:off x="1704442" y="0"/>
                  <a:ext cx="819302" cy="44622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38" tIns="45718" rIns="91438" bIns="4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1320759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60380" algn="l" defTabSz="1320759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320759" algn="l" defTabSz="1320759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81139" algn="l" defTabSz="1320759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641519" algn="l" defTabSz="1320759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301898" algn="l" defTabSz="1320759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62278" algn="l" defTabSz="1320759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622658" algn="l" defTabSz="1320759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283037" algn="l" defTabSz="1320759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it-IT" sz="1400" dirty="0">
                      <a:ln>
                        <a:noFill/>
                      </a:ln>
                      <a:solidFill>
                        <a:srgbClr val="000000"/>
                      </a:solidFill>
                      <a:effectLst>
                        <a:outerShdw blurRad="38100" dist="19050" dir="2700000" algn="tl">
                          <a:schemeClr val="dk1">
                            <a:alpha val="40000"/>
                          </a:schemeClr>
                        </a:outerShdw>
                      </a:effectLst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Full </a:t>
                  </a:r>
                  <a:r>
                    <a:rPr lang="it-IT" sz="1400" dirty="0" err="1">
                      <a:ln>
                        <a:noFill/>
                      </a:ln>
                      <a:solidFill>
                        <a:srgbClr val="000000"/>
                      </a:solidFill>
                      <a:effectLst>
                        <a:outerShdw blurRad="38100" dist="19050" dir="2700000" algn="tl">
                          <a:schemeClr val="dk1">
                            <a:alpha val="40000"/>
                          </a:schemeClr>
                        </a:outerShdw>
                      </a:effectLst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coherence</a:t>
                  </a:r>
                  <a:endParaRPr lang="it-IT" sz="1247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" name="Rettangolo 8"/>
              <p:cNvSpPr/>
              <p:nvPr/>
            </p:nvSpPr>
            <p:spPr>
              <a:xfrm>
                <a:off x="519379" y="0"/>
                <a:ext cx="1155801" cy="6291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38" tIns="45718" rIns="91438" bIns="4571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1320759" rtl="0" eaLnBrk="1" latinLnBrk="0" hangingPunct="1"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60380" algn="l" defTabSz="1320759" rtl="0" eaLnBrk="1" latinLnBrk="0" hangingPunct="1"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20759" algn="l" defTabSz="1320759" rtl="0" eaLnBrk="1" latinLnBrk="0" hangingPunct="1"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81139" algn="l" defTabSz="1320759" rtl="0" eaLnBrk="1" latinLnBrk="0" hangingPunct="1"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641519" algn="l" defTabSz="1320759" rtl="0" eaLnBrk="1" latinLnBrk="0" hangingPunct="1"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301898" algn="l" defTabSz="1320759" rtl="0" eaLnBrk="1" latinLnBrk="0" hangingPunct="1"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278" algn="l" defTabSz="1320759" rtl="0" eaLnBrk="1" latinLnBrk="0" hangingPunct="1"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622658" algn="l" defTabSz="1320759" rtl="0" eaLnBrk="1" latinLnBrk="0" hangingPunct="1"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283037" algn="l" defTabSz="1320759" rtl="0" eaLnBrk="1" latinLnBrk="0" hangingPunct="1"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it-IT" sz="1400" dirty="0" err="1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Potential</a:t>
                </a:r>
                <a:r>
                  <a:rPr lang="it-IT" sz="1400" dirty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it-IT" sz="1400" dirty="0" err="1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conditional</a:t>
                </a:r>
                <a:r>
                  <a:rPr lang="it-IT" sz="1400" dirty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it-IT" sz="1400" dirty="0" err="1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coherence</a:t>
                </a:r>
                <a:endParaRPr lang="it-IT" sz="1247" dirty="0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Rettangolo 6"/>
            <p:cNvSpPr/>
            <p:nvPr/>
          </p:nvSpPr>
          <p:spPr>
            <a:xfrm>
              <a:off x="-147092" y="193382"/>
              <a:ext cx="819302" cy="4462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38" tIns="45718" rIns="91438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60380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2075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98113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64151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30189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27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62265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283037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it-IT" sz="1400" dirty="0" err="1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Neutrality</a:t>
              </a:r>
              <a:endParaRPr lang="it-IT" sz="1247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4" name="Tabella 13"/>
          <p:cNvGraphicFramePr>
            <a:graphicFrameLocks noGrp="1"/>
          </p:cNvGraphicFramePr>
          <p:nvPr/>
        </p:nvGraphicFramePr>
        <p:xfrm>
          <a:off x="795388" y="1394818"/>
          <a:ext cx="13374074" cy="6960577"/>
        </p:xfrm>
        <a:graphic>
          <a:graphicData uri="http://schemas.openxmlformats.org/drawingml/2006/table">
            <a:tbl>
              <a:tblPr firstRow="1" firstCol="1" bandRow="1"/>
              <a:tblGrid>
                <a:gridCol w="1909838">
                  <a:extLst>
                    <a:ext uri="{9D8B030D-6E8A-4147-A177-3AD203B41FA5}">
                      <a16:colId xmlns:a16="http://schemas.microsoft.com/office/drawing/2014/main" val="3764836294"/>
                    </a:ext>
                  </a:extLst>
                </a:gridCol>
                <a:gridCol w="1909838">
                  <a:extLst>
                    <a:ext uri="{9D8B030D-6E8A-4147-A177-3AD203B41FA5}">
                      <a16:colId xmlns:a16="http://schemas.microsoft.com/office/drawing/2014/main" val="4205826101"/>
                    </a:ext>
                  </a:extLst>
                </a:gridCol>
                <a:gridCol w="1911140">
                  <a:extLst>
                    <a:ext uri="{9D8B030D-6E8A-4147-A177-3AD203B41FA5}">
                      <a16:colId xmlns:a16="http://schemas.microsoft.com/office/drawing/2014/main" val="2575530474"/>
                    </a:ext>
                  </a:extLst>
                </a:gridCol>
                <a:gridCol w="1911140">
                  <a:extLst>
                    <a:ext uri="{9D8B030D-6E8A-4147-A177-3AD203B41FA5}">
                      <a16:colId xmlns:a16="http://schemas.microsoft.com/office/drawing/2014/main" val="2232309482"/>
                    </a:ext>
                  </a:extLst>
                </a:gridCol>
                <a:gridCol w="1909838">
                  <a:extLst>
                    <a:ext uri="{9D8B030D-6E8A-4147-A177-3AD203B41FA5}">
                      <a16:colId xmlns:a16="http://schemas.microsoft.com/office/drawing/2014/main" val="646313070"/>
                    </a:ext>
                  </a:extLst>
                </a:gridCol>
                <a:gridCol w="1911140">
                  <a:extLst>
                    <a:ext uri="{9D8B030D-6E8A-4147-A177-3AD203B41FA5}">
                      <a16:colId xmlns:a16="http://schemas.microsoft.com/office/drawing/2014/main" val="251503729"/>
                    </a:ext>
                  </a:extLst>
                </a:gridCol>
                <a:gridCol w="1911140">
                  <a:extLst>
                    <a:ext uri="{9D8B030D-6E8A-4147-A177-3AD203B41FA5}">
                      <a16:colId xmlns:a16="http://schemas.microsoft.com/office/drawing/2014/main" val="4118444096"/>
                    </a:ext>
                  </a:extLst>
                </a:gridCol>
              </a:tblGrid>
              <a:tr h="718267">
                <a:tc row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it-IT" sz="1700" b="1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it-IT" sz="1700" b="1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it-IT" sz="1700" b="1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1" dirty="0" err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SRSvS</a:t>
                      </a:r>
                      <a:r>
                        <a:rPr lang="it-IT" sz="17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700" b="1" dirty="0" err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strategic</a:t>
                      </a:r>
                      <a:r>
                        <a:rPr lang="it-IT" sz="17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700" b="1" dirty="0" err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themes</a:t>
                      </a:r>
                      <a:endParaRPr lang="it-IT" sz="1700" b="1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076" marR="132076" marT="66038" marB="66038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it-IT" sz="1700" b="1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 FESR 2021-2027</a:t>
                      </a:r>
                    </a:p>
                  </a:txBody>
                  <a:tcPr marL="132076" marR="132076" marT="66038" marB="66038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8089942"/>
                  </a:ext>
                </a:extLst>
              </a:tr>
              <a:tr h="182917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Priority 1: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Smart competitiveness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Priority 2: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Digital Transition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Priority 3: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Green transition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Priority 4: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Sustainable Urban Mobility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Priority 5: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Sardinia more social and inclusive 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Priority 6: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Sustainable and integrated urban and territorial development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433205"/>
                  </a:ext>
                </a:extLst>
              </a:tr>
              <a:tr h="84501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Smarter Sardinia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7D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C1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6B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600531"/>
                  </a:ext>
                </a:extLst>
              </a:tr>
              <a:tr h="671938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Greener Sardinia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AE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F97C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C0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B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926982"/>
                  </a:ext>
                </a:extLst>
              </a:tr>
              <a:tr h="914588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more connected Sardinia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CB8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CC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8C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C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787564"/>
                  </a:ext>
                </a:extLst>
              </a:tr>
              <a:tr h="914588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more social Sardinia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BD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C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97C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it-IT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4A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269369"/>
                  </a:ext>
                </a:extLst>
              </a:tr>
              <a:tr h="106701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endParaRPr lang="en-GB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Sardinia closer to citizen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700" b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B4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BC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528955" algn="l"/>
                          <a:tab pos="529590" algn="l"/>
                        </a:tabLst>
                      </a:pPr>
                      <a:r>
                        <a:rPr lang="en-GB" sz="1700" b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7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DA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149244"/>
                  </a:ext>
                </a:extLst>
              </a:tr>
            </a:tbl>
          </a:graphicData>
        </a:graphic>
      </p:graphicFrame>
      <p:grpSp>
        <p:nvGrpSpPr>
          <p:cNvPr id="12" name="Gruppo 11">
            <a:extLst>
              <a:ext uri="{FF2B5EF4-FFF2-40B4-BE49-F238E27FC236}">
                <a16:creationId xmlns:a16="http://schemas.microsoft.com/office/drawing/2014/main" id="{5369F03D-2FC7-24B2-E358-1F1D534FD361}"/>
              </a:ext>
            </a:extLst>
          </p:cNvPr>
          <p:cNvGrpSpPr/>
          <p:nvPr/>
        </p:nvGrpSpPr>
        <p:grpSpPr>
          <a:xfrm rot="19443945">
            <a:off x="14627234" y="448153"/>
            <a:ext cx="2920550" cy="2825690"/>
            <a:chOff x="710146" y="3856839"/>
            <a:chExt cx="2211091" cy="2211091"/>
          </a:xfrm>
        </p:grpSpPr>
        <p:sp>
          <p:nvSpPr>
            <p:cNvPr id="13" name="Freccia in giù 12">
              <a:extLst>
                <a:ext uri="{FF2B5EF4-FFF2-40B4-BE49-F238E27FC236}">
                  <a16:creationId xmlns:a16="http://schemas.microsoft.com/office/drawing/2014/main" id="{BFEB0D3C-E4DB-1CB6-FDF4-38BD0120CF27}"/>
                </a:ext>
              </a:extLst>
            </p:cNvPr>
            <p:cNvSpPr/>
            <p:nvPr/>
          </p:nvSpPr>
          <p:spPr>
            <a:xfrm rot="12960000">
              <a:off x="710146" y="3856839"/>
              <a:ext cx="2211091" cy="2211091"/>
            </a:xfrm>
            <a:prstGeom prst="downArrow">
              <a:avLst>
                <a:gd name="adj1" fmla="val 50000"/>
                <a:gd name="adj2" fmla="val 35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reccia in giù 4">
              <a:extLst>
                <a:ext uri="{FF2B5EF4-FFF2-40B4-BE49-F238E27FC236}">
                  <a16:creationId xmlns:a16="http://schemas.microsoft.com/office/drawing/2014/main" id="{53F53643-EF47-F97B-517B-7072E5CD9203}"/>
                </a:ext>
              </a:extLst>
            </p:cNvPr>
            <p:cNvSpPr txBox="1"/>
            <p:nvPr/>
          </p:nvSpPr>
          <p:spPr>
            <a:xfrm rot="23760000">
              <a:off x="1149200" y="4206830"/>
              <a:ext cx="1105545" cy="18241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544" tIns="133544" rIns="133544" bIns="133544" numCol="1" spcCol="1270" anchor="ctr" anchorCtr="0">
              <a:noAutofit/>
            </a:bodyPr>
            <a:lstStyle>
              <a:defPPr>
                <a:defRPr lang="en-US"/>
              </a:defPPr>
              <a:lvl1pPr marL="0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60380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2075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98113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64151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30189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27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62265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283037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83464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878" b="1" kern="1200" dirty="0"/>
                <a:t>integrazione tra visione strategica e strumenti attuativi</a:t>
              </a:r>
              <a:endParaRPr lang="en-US" sz="1878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26913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BCC379D0-4029-5BB1-7B28-D44F82FEE863}"/>
              </a:ext>
            </a:extLst>
          </p:cNvPr>
          <p:cNvSpPr txBox="1"/>
          <p:nvPr/>
        </p:nvSpPr>
        <p:spPr>
          <a:xfrm>
            <a:off x="524245" y="6743999"/>
            <a:ext cx="5517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i="1" dirty="0">
                <a:latin typeface="Arial Narrow" panose="020B0606020202030204" pitchFamily="34" charset="0"/>
              </a:rPr>
              <a:t>Fonte: Elaborazione RAS su «documento di indirizzo» FSE+ 2021-2027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CC379D0-4029-5BB1-7B28-D44F82FEE863}"/>
              </a:ext>
            </a:extLst>
          </p:cNvPr>
          <p:cNvSpPr txBox="1"/>
          <p:nvPr/>
        </p:nvSpPr>
        <p:spPr>
          <a:xfrm>
            <a:off x="524244" y="157830"/>
            <a:ext cx="7543878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599" b="1" dirty="0">
                <a:solidFill>
                  <a:srgbClr val="C00000"/>
                </a:solidFill>
                <a:latin typeface="Arial Narrow" panose="020B0606020202030204" pitchFamily="34" charset="0"/>
              </a:rPr>
              <a:t>TABELLA CORRELAZIONE CON FSE+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524245" y="1087519"/>
          <a:ext cx="15122927" cy="5603947"/>
        </p:xfrm>
        <a:graphic>
          <a:graphicData uri="http://schemas.openxmlformats.org/drawingml/2006/table">
            <a:tbl>
              <a:tblPr/>
              <a:tblGrid>
                <a:gridCol w="934818">
                  <a:extLst>
                    <a:ext uri="{9D8B030D-6E8A-4147-A177-3AD203B41FA5}">
                      <a16:colId xmlns:a16="http://schemas.microsoft.com/office/drawing/2014/main" val="1748535819"/>
                    </a:ext>
                  </a:extLst>
                </a:gridCol>
                <a:gridCol w="1055438">
                  <a:extLst>
                    <a:ext uri="{9D8B030D-6E8A-4147-A177-3AD203B41FA5}">
                      <a16:colId xmlns:a16="http://schemas.microsoft.com/office/drawing/2014/main" val="3504622981"/>
                    </a:ext>
                  </a:extLst>
                </a:gridCol>
                <a:gridCol w="1055438">
                  <a:extLst>
                    <a:ext uri="{9D8B030D-6E8A-4147-A177-3AD203B41FA5}">
                      <a16:colId xmlns:a16="http://schemas.microsoft.com/office/drawing/2014/main" val="423516715"/>
                    </a:ext>
                  </a:extLst>
                </a:gridCol>
                <a:gridCol w="1176060">
                  <a:extLst>
                    <a:ext uri="{9D8B030D-6E8A-4147-A177-3AD203B41FA5}">
                      <a16:colId xmlns:a16="http://schemas.microsoft.com/office/drawing/2014/main" val="1378025455"/>
                    </a:ext>
                  </a:extLst>
                </a:gridCol>
                <a:gridCol w="1191138">
                  <a:extLst>
                    <a:ext uri="{9D8B030D-6E8A-4147-A177-3AD203B41FA5}">
                      <a16:colId xmlns:a16="http://schemas.microsoft.com/office/drawing/2014/main" val="685921680"/>
                    </a:ext>
                  </a:extLst>
                </a:gridCol>
                <a:gridCol w="1191138">
                  <a:extLst>
                    <a:ext uri="{9D8B030D-6E8A-4147-A177-3AD203B41FA5}">
                      <a16:colId xmlns:a16="http://schemas.microsoft.com/office/drawing/2014/main" val="3600680136"/>
                    </a:ext>
                  </a:extLst>
                </a:gridCol>
                <a:gridCol w="1130827">
                  <a:extLst>
                    <a:ext uri="{9D8B030D-6E8A-4147-A177-3AD203B41FA5}">
                      <a16:colId xmlns:a16="http://schemas.microsoft.com/office/drawing/2014/main" val="3011780617"/>
                    </a:ext>
                  </a:extLst>
                </a:gridCol>
                <a:gridCol w="934818">
                  <a:extLst>
                    <a:ext uri="{9D8B030D-6E8A-4147-A177-3AD203B41FA5}">
                      <a16:colId xmlns:a16="http://schemas.microsoft.com/office/drawing/2014/main" val="210465753"/>
                    </a:ext>
                  </a:extLst>
                </a:gridCol>
                <a:gridCol w="1055438">
                  <a:extLst>
                    <a:ext uri="{9D8B030D-6E8A-4147-A177-3AD203B41FA5}">
                      <a16:colId xmlns:a16="http://schemas.microsoft.com/office/drawing/2014/main" val="3021942864"/>
                    </a:ext>
                  </a:extLst>
                </a:gridCol>
                <a:gridCol w="1055438">
                  <a:extLst>
                    <a:ext uri="{9D8B030D-6E8A-4147-A177-3AD203B41FA5}">
                      <a16:colId xmlns:a16="http://schemas.microsoft.com/office/drawing/2014/main" val="33660045"/>
                    </a:ext>
                  </a:extLst>
                </a:gridCol>
                <a:gridCol w="980049">
                  <a:extLst>
                    <a:ext uri="{9D8B030D-6E8A-4147-A177-3AD203B41FA5}">
                      <a16:colId xmlns:a16="http://schemas.microsoft.com/office/drawing/2014/main" val="431973638"/>
                    </a:ext>
                  </a:extLst>
                </a:gridCol>
                <a:gridCol w="1010207">
                  <a:extLst>
                    <a:ext uri="{9D8B030D-6E8A-4147-A177-3AD203B41FA5}">
                      <a16:colId xmlns:a16="http://schemas.microsoft.com/office/drawing/2014/main" val="1041172046"/>
                    </a:ext>
                  </a:extLst>
                </a:gridCol>
                <a:gridCol w="1176060">
                  <a:extLst>
                    <a:ext uri="{9D8B030D-6E8A-4147-A177-3AD203B41FA5}">
                      <a16:colId xmlns:a16="http://schemas.microsoft.com/office/drawing/2014/main" val="2539695202"/>
                    </a:ext>
                  </a:extLst>
                </a:gridCol>
                <a:gridCol w="1176060">
                  <a:extLst>
                    <a:ext uri="{9D8B030D-6E8A-4147-A177-3AD203B41FA5}">
                      <a16:colId xmlns:a16="http://schemas.microsoft.com/office/drawing/2014/main" val="2873091498"/>
                    </a:ext>
                  </a:extLst>
                </a:gridCol>
              </a:tblGrid>
              <a:tr h="8048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t-IT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SRSvS</a:t>
                      </a:r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it-IT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strategic</a:t>
                      </a:r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it-IT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themes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076" marR="132076" marT="66038" marB="66038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FSE+ 2021 2027 Specific Goals</a:t>
                      </a:r>
                    </a:p>
                  </a:txBody>
                  <a:tcPr marL="132076" marR="132076" marT="66038" marB="66038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0506567"/>
                  </a:ext>
                </a:extLst>
              </a:tr>
              <a:tr h="147252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I: Improve access to employment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II: Modernizing institutions and services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 the job market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III: Promote a participation in the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balanced job market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IIIbis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Promote the adaptation of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workers, companies and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entrepreneurs to change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IV: Improve the quality of the job market in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education and training systems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V: Promote equal access 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completion to an instruction 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quality and inclusive training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VI: promote Life Long Learning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VII: Encourage active inclusion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VIII: Promote integration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socio-economic background of third-country nationals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VIIIa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Promote the socio-economic integration of marginalized communities such as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Roms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IX: Improve equal access 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timely to quality services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X: Promote the integration of people at risk of poverty or social exclusion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 XI: Tackling material deprivation through food and material assistance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4509354"/>
                  </a:ext>
                </a:extLst>
              </a:tr>
              <a:tr h="8048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</a:t>
                      </a:r>
                      <a:r>
                        <a:rPr lang="it-IT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Smarter</a:t>
                      </a:r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it-IT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Sardinia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OI1 - OI2 - OI3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OI5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OI2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OI3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486405"/>
                  </a:ext>
                </a:extLst>
              </a:tr>
              <a:tr h="83164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more </a:t>
                      </a:r>
                      <a:r>
                        <a:rPr lang="it-IT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connected</a:t>
                      </a:r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it-IT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Sardinia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OC4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OC4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28335"/>
                  </a:ext>
                </a:extLst>
              </a:tr>
              <a:tr h="8048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more social </a:t>
                      </a:r>
                      <a:r>
                        <a:rPr lang="it-IT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Sardinia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OS1 - OS2 - OS3 - OS6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OS1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OS1 - OS2 - OS7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OS1 - OS6 - OS7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OS1 - OS3 - OS4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OS1 - OS3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OS1 - OS3 - OS5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OS1 - OS3 - OS5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OS5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OS5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OS4 - OS5 - OS6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OS5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OS5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161120"/>
                  </a:ext>
                </a:extLst>
              </a:tr>
              <a:tr h="8852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Sardinia closer to citizen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OG5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OG3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OG4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922232"/>
                  </a:ext>
                </a:extLst>
              </a:tr>
            </a:tbl>
          </a:graphicData>
        </a:graphic>
      </p:graphicFrame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10501260" y="6897646"/>
          <a:ext cx="3651901" cy="1148145"/>
        </p:xfrm>
        <a:graphic>
          <a:graphicData uri="http://schemas.openxmlformats.org/drawingml/2006/table">
            <a:tbl>
              <a:tblPr/>
              <a:tblGrid>
                <a:gridCol w="3651901">
                  <a:extLst>
                    <a:ext uri="{9D8B030D-6E8A-4147-A177-3AD203B41FA5}">
                      <a16:colId xmlns:a16="http://schemas.microsoft.com/office/drawing/2014/main" val="4114193993"/>
                    </a:ext>
                  </a:extLst>
                </a:gridCol>
              </a:tblGrid>
              <a:tr h="337689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</a:t>
                      </a:r>
                      <a:r>
                        <a:rPr lang="it-IT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goals</a:t>
                      </a: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it-IT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intercepted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8398688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goals intercepted</a:t>
                      </a: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0734151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</a:t>
                      </a:r>
                      <a:r>
                        <a:rPr lang="it-IT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goals</a:t>
                      </a: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it-IT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intercepted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568344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goal </a:t>
                      </a:r>
                      <a:r>
                        <a:rPr lang="it-IT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intercepted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729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156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969726"/>
              </p:ext>
            </p:extLst>
          </p:nvPr>
        </p:nvGraphicFramePr>
        <p:xfrm>
          <a:off x="940527" y="1070592"/>
          <a:ext cx="15784900" cy="7929716"/>
        </p:xfrm>
        <a:graphic>
          <a:graphicData uri="http://schemas.openxmlformats.org/drawingml/2006/table">
            <a:tbl>
              <a:tblPr/>
              <a:tblGrid>
                <a:gridCol w="6512539">
                  <a:extLst>
                    <a:ext uri="{9D8B030D-6E8A-4147-A177-3AD203B41FA5}">
                      <a16:colId xmlns:a16="http://schemas.microsoft.com/office/drawing/2014/main" val="3865830253"/>
                    </a:ext>
                  </a:extLst>
                </a:gridCol>
                <a:gridCol w="9272361">
                  <a:extLst>
                    <a:ext uri="{9D8B030D-6E8A-4147-A177-3AD203B41FA5}">
                      <a16:colId xmlns:a16="http://schemas.microsoft.com/office/drawing/2014/main" val="1613360467"/>
                    </a:ext>
                  </a:extLst>
                </a:gridCol>
              </a:tblGrid>
              <a:tr h="19664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Sardegna2030</a:t>
                      </a:r>
                    </a:p>
                  </a:txBody>
                  <a:tcPr marL="5676" marR="5676" marT="5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interventi di Sviluppo rurale – FEASR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517307"/>
                  </a:ext>
                </a:extLst>
              </a:tr>
              <a:tr h="19664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Più intelligente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313586"/>
                  </a:ext>
                </a:extLst>
              </a:tr>
              <a:tr h="578089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RAFFORZARE LA COMPETITIVITÀ DELLE IMPRESE FACILITANDO I PROCESSI DI INNOVAZIONE ORGANIZZATIVI E DI PRODOTTO SOSTENIBILI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sostegno all’ammodernamento dei processi di produzione agricola dei cicli di lavorazione, trasformazione e commercializzazione dei prodotti agricoli nell’ambito delle filiere agroalimentari, anche attraverso investimenti nell’agricoltura digitale e di precisione e per l’efficientamento degli input energetici e idrici (interventi SRD01 e SRD13);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12975"/>
                  </a:ext>
                </a:extLst>
              </a:tr>
              <a:tr h="42029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RAFFORZARE LA COMPETITIVITÀ DELLE IMPRESE FACILITANDO I PROCESSI DI INNOVAZIONE ORGANIZZATIVI E DI PRODOTTO SOSTENIBILI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servizi di consulenza aziendale rivolti alle imprese agricole, forestali e operanti in aree rurali su aspetti tecnici, gestionali, economici, ambientali e sociali e per diffondere le innovazioni sviluppate tramite progetti di ricerca e sviluppo (intervento SRH01);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611880"/>
                  </a:ext>
                </a:extLst>
              </a:tr>
              <a:tr h="768812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 SOSTENERE LA RICERCA E LO SVILUPPO E FAVORIRE LA CONNESSIONE FRA IMPRESE, CENTRI DI RICERCA,  NIVERSITÀ E ISTITUTI DI ISTRUZIONE SUPERIORE (Promozione dell’agroecologia e dell’agricoltura digitale e di precisione, in sinergia con i centri di ricerca, attraverso la diffusione di tecniche di coltivazione biologica e di produzione integrata e di miglioramento genetico)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sostegno a gruppi di imprese e centri di ricerca, per l’applicazione nella pratica agricola delle innovazione disponibili, e ai servizi di supporto per l’innovazione nei settori agricolo, forestale e agroalimentare (interventi SRG01 e SRG09);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324985"/>
                  </a:ext>
                </a:extLst>
              </a:tr>
              <a:tr h="443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 SOSTENERE LA RICERCA E LO SVILUPPO E FAVORIRE LA CONNESSIONE FRA IMPRESE, CENTRI DI RICERCA, UNIVERSITÀ E ISTITUTI DI ISTRUZIONE SUPERIORE 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azioni di informazione finalizzate a favorire, diffondere e condividere la conoscenza, le esperienze e le opportunità, l'innovazione e i risultati della ricerca e la digitalizzazione nel settore agricolo e forestale e nelle zone rurali (intervento SRH04).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396579"/>
                  </a:ext>
                </a:extLst>
              </a:tr>
              <a:tr h="19664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Più verde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2199527"/>
                  </a:ext>
                </a:extLst>
              </a:tr>
              <a:tr h="578089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CONSERVARE LA BIODIVERSITÀ, RIPRISTINARE E VALORIZZARE I SERVIZI ECOSISTEMICI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gli investimenti forestali produttivi e non produttivi (interventi SRD11 e SRD15) a sostegno della valorizzazione del ruolo multifunzionale svolto dalle foreste e dalla gestione forestale sostenibile nella fornitura di servizi ecosistemici in materia di tutela ambientale, conservazione della biodiversità, degli habitat e dei paesaggi tradizionali forestali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616081"/>
                  </a:ext>
                </a:extLst>
              </a:tr>
              <a:tr h="578089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MIGLIORARE LA PRODUZIONE, QUALITÀ E SOSTENIBILITÀ DEI PRODOTTI AGRICOLI, ZOOTECNICI ED ITTICI ED EFFICIENTARE LA FILIERA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sostegno all’ammodernamento dei processi di produzione agricola dei cicli di lavorazione, trasformazione e commercializzazione dei prodotti agricoli nell’ambito delle filiere agroalimentari, anche attraverso investimenti nell’agricoltura digitale e di precisione e per l’efficientamento degli input energetici e idrici (interventi SRD01 e SRD13);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173326"/>
                  </a:ext>
                </a:extLst>
              </a:tr>
              <a:tr h="40845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MIGLIORARE LA PRODUZIONE, QUALITÀ E SOSTENIBILITÀ DEI PRODOTTI AGRICOLI, ZOOTECNICI ED ITTICI ED EFFICIENTARE LA FILIERA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gli incentivi per certificare sul mercato la sostenibilità e qualità delle produzioni agricole e zootecniche (intervento SRG03) e il supporto alla loro promozione nel mercato locale, nazionale e internazionale (intervento SRG10)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952729"/>
                  </a:ext>
                </a:extLst>
              </a:tr>
              <a:tr h="43805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 MIGLIORARE LA GESTIONE DELLE RISORSE IDRICHE ANCHE AL FINE DI CONTENERE L’ESPOSIZIONE AL RISCHIO SICCITÀ E ONDATE DI CALORE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gli investimenti con finalità ambientali (intervento SRD08) finalizzati alle infrastrutture irrigue e di bonifica, tenuto conto dell’obiettivo strategico di migliorare la gestione delle risorse idriche anche al fine di contenere l’esposizione al rischio di siccità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347391"/>
                  </a:ext>
                </a:extLst>
              </a:tr>
              <a:tr h="768812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 PROMUOVERE LA PRODUZIONE ED IL CONSUMO RESPONSABILE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tutti gli interventi in materia di ambiente e di clima che prevedono incentivi per la produzione integrata (intervento SRA01), l’introduzione di tecniche di lavorazione ridotta dei suoli (intervento SRA03), la custodia e la conservazione dell’agro biodiversità (interventi SRA14, SRA15 e SRA16), l’apicoltura (intervento SRA18), la produzione biologica (intervento SRA29) e il benessere animale (intervento SRA30), nel loro insieme finalizzati a migliorare la produzione, la qualità e la sostenibilità dei prodotti agricoli e zootecnici;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638098"/>
                  </a:ext>
                </a:extLst>
              </a:tr>
              <a:tr h="42029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 RIDURRE L’ESPOSIZIONE AL RISCHIO FRANE E ALLUVIONI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gli investimenti per la prevenzione e il ripristino del potenziale produttivo agricolo (intervento SRD06) e gli investimenti volti alla prevenzione di danni alle foreste (intervento SRD12) mirati a rafforzare la resilienza ai cambiamenti climatici dei sistemi agricoli e forestali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71068"/>
                  </a:ext>
                </a:extLst>
              </a:tr>
              <a:tr h="19664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Più sociale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624076"/>
                  </a:ext>
                </a:extLst>
              </a:tr>
              <a:tr h="578089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RIDURRE LA DISOCCUPAZIONE, MIGLIORARE L’ACCESSO ALL’OCCUPAZIONE DI QUALITÀ E PROMUOVERE LE OCCASIONI DI LAVORO AUTONOMO 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sviluppare opportunità di reddito da lavoro nelle zone rurali attraverso il sostegno agli investimenti nelle aziende agricole per la diversificazione in attività non agricole (intervento SRD03)</a:t>
                      </a:r>
                      <a:b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23178"/>
                  </a:ext>
                </a:extLst>
              </a:tr>
              <a:tr h="387366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CREARE OPPORTUNITÀ LAVORATIVE E SERVIZI ALLA POPOLAZIONE NELLE ZONE RURALI PER UN BENESSERE DIFFUSO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offrire opportunità imprenditoriali ai giovani sostenendo il loro insediamento nelle aziende agricole (intervento SRE01)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67019"/>
                  </a:ext>
                </a:extLst>
              </a:tr>
              <a:tr h="387366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CREARE OPPORTUNITÀ LAVORATIVE E SERVIZI ALLA POPOLAZIONE NELLE ZONE RURALI PER UN BENESSERE DIFFUSO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investimenti in infrastrutture per l'agricoltura e per lo sviluppo socio-economico delle aree rurali (intervento SRD07);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984862"/>
                  </a:ext>
                </a:extLst>
              </a:tr>
              <a:tr h="387366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CREARE OPPORTUNITÀ LAVORATIVE E SERVIZI ALLA POPOLAZIONE NELLE ZONE RURALI PER UN BENESSERE DIFFUSO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evitare l’abbandono delle zone rurali fornendo incentivi agli agricoltori per continuare a svolgere l’attività agricola nelle zone montane e in quelle con altri svantaggi naturali significativi (interventi SRB01 e SRB02)</a:t>
                      </a:r>
                    </a:p>
                  </a:txBody>
                  <a:tcPr marL="5676" marR="5676" marT="5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34930"/>
                  </a:ext>
                </a:extLst>
              </a:tr>
            </a:tbl>
          </a:graphicData>
        </a:graphic>
      </p:graphicFrame>
      <p:sp>
        <p:nvSpPr>
          <p:cNvPr id="2" name="CasellaDiTesto 1">
            <a:extLst>
              <a:ext uri="{FF2B5EF4-FFF2-40B4-BE49-F238E27FC236}">
                <a16:creationId xmlns:a16="http://schemas.microsoft.com/office/drawing/2014/main" id="{ED393859-B560-3942-8C6C-C06094B5A350}"/>
              </a:ext>
            </a:extLst>
          </p:cNvPr>
          <p:cNvSpPr txBox="1"/>
          <p:nvPr/>
        </p:nvSpPr>
        <p:spPr>
          <a:xfrm>
            <a:off x="550371" y="157830"/>
            <a:ext cx="16457471" cy="1200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599" b="1" dirty="0">
                <a:solidFill>
                  <a:srgbClr val="C00000"/>
                </a:solidFill>
                <a:latin typeface="Arial Narrow" panose="020B0606020202030204" pitchFamily="34" charset="0"/>
              </a:rPr>
              <a:t>TABELLA CORRELAZIONE CON il CSR 2023-2027</a:t>
            </a:r>
            <a:r>
              <a:rPr lang="it-IT" sz="1800" b="0" i="0" u="none" strike="noStrike" baseline="0" dirty="0">
                <a:latin typeface="Times New Roman" panose="02020603050405020304" pitchFamily="18" charset="0"/>
              </a:rPr>
              <a:t> Complemento Regionale per lo Sviluppo Rurale del Piano Strategico della PAC </a:t>
            </a:r>
          </a:p>
          <a:p>
            <a:endParaRPr lang="it-IT" sz="3599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7387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>
            <a:extLst>
              <a:ext uri="{FF2B5EF4-FFF2-40B4-BE49-F238E27FC236}">
                <a16:creationId xmlns:a16="http://schemas.microsoft.com/office/drawing/2014/main" id="{08603098-7622-34A0-7695-B7F0EE9992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" t="12717" r="19792" b="9013"/>
          <a:stretch>
            <a:fillRect/>
          </a:stretch>
        </p:blipFill>
        <p:spPr bwMode="auto">
          <a:xfrm>
            <a:off x="1162050" y="228600"/>
            <a:ext cx="16363950" cy="946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Google Shape;115;p9" descr="https://mail.regione.sardegna.it/home/emamanca@regione.sardegna.it/Briefcase/RAS.jpg">
            <a:hlinkClick r:id="rId3"/>
            <a:extLst>
              <a:ext uri="{FF2B5EF4-FFF2-40B4-BE49-F238E27FC236}">
                <a16:creationId xmlns:a16="http://schemas.microsoft.com/office/drawing/2014/main" id="{680C531A-7C22-5080-937B-407810E7D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1163" y="117475"/>
            <a:ext cx="4413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2050" tIns="66000" rIns="132050" bIns="660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t-IT" altLang="it-IT" sz="2600">
              <a:solidFill>
                <a:srgbClr val="000000"/>
              </a:solidFill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8435" name="Google Shape;116;p9" descr="https://mail.regione.sardegna.it/home/emamanca@regione.sardegna.it/Briefcase/RAS.jpg">
            <a:hlinkClick r:id="rId3"/>
            <a:extLst>
              <a:ext uri="{FF2B5EF4-FFF2-40B4-BE49-F238E27FC236}">
                <a16:creationId xmlns:a16="http://schemas.microsoft.com/office/drawing/2014/main" id="{58D8E70B-CE45-09DC-43F5-D4EE4B293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5563" y="11113"/>
            <a:ext cx="4397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2050" tIns="66000" rIns="132050" bIns="660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t-IT" altLang="it-IT" sz="2600">
              <a:solidFill>
                <a:srgbClr val="000000"/>
              </a:solidFill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18436" name="Google Shape;117;p9">
            <a:extLst>
              <a:ext uri="{FF2B5EF4-FFF2-40B4-BE49-F238E27FC236}">
                <a16:creationId xmlns:a16="http://schemas.microsoft.com/office/drawing/2014/main" id="{2D33D0B4-86F6-107E-AD9C-99DD4267744E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2" t="26299" r="27187" b="21851"/>
          <a:stretch>
            <a:fillRect/>
          </a:stretch>
        </p:blipFill>
        <p:spPr bwMode="auto">
          <a:xfrm>
            <a:off x="869950" y="0"/>
            <a:ext cx="605155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Google Shape;119;p9">
            <a:extLst>
              <a:ext uri="{FF2B5EF4-FFF2-40B4-BE49-F238E27FC236}">
                <a16:creationId xmlns:a16="http://schemas.microsoft.com/office/drawing/2014/main" id="{95B3CAC8-7307-9047-8300-15F253F18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26196" y="337344"/>
            <a:ext cx="6611938" cy="369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t-IT" altLang="it-IT" sz="1800" dirty="0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rPr>
              <a:t>17 Obiettivi id Sviluppo Sostenibile | 169 Target | 169 Indicatori </a:t>
            </a:r>
            <a:endParaRPr lang="it-IT" altLang="it-IT" sz="1800" dirty="0"/>
          </a:p>
        </p:txBody>
      </p:sp>
      <p:sp>
        <p:nvSpPr>
          <p:cNvPr id="18438" name="Google Shape;120;p9">
            <a:extLst>
              <a:ext uri="{FF2B5EF4-FFF2-40B4-BE49-F238E27FC236}">
                <a16:creationId xmlns:a16="http://schemas.microsoft.com/office/drawing/2014/main" id="{AE3F2425-FF23-3575-4B38-3EC0840AE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0" y="182563"/>
            <a:ext cx="27781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t-IT" altLang="it-IT" sz="4000" b="1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rPr>
              <a:t>Agenda </a:t>
            </a:r>
            <a:r>
              <a:rPr lang="it-IT" altLang="it-IT" sz="4000" b="1">
                <a:solidFill>
                  <a:srgbClr val="D71922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rPr>
              <a:t>2030</a:t>
            </a:r>
            <a:endParaRPr lang="it-IT" altLang="it-IT"/>
          </a:p>
        </p:txBody>
      </p:sp>
      <p:pic>
        <p:nvPicPr>
          <p:cNvPr id="18439" name="Picture 2">
            <a:extLst>
              <a:ext uri="{FF2B5EF4-FFF2-40B4-BE49-F238E27FC236}">
                <a16:creationId xmlns:a16="http://schemas.microsoft.com/office/drawing/2014/main" id="{81CB1D59-C54F-5A0A-868A-C24C6BE2A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" y="3743325"/>
            <a:ext cx="7818438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Google Shape;94;p6">
            <a:extLst>
              <a:ext uri="{FF2B5EF4-FFF2-40B4-BE49-F238E27FC236}">
                <a16:creationId xmlns:a16="http://schemas.microsoft.com/office/drawing/2014/main" id="{5E1D2B01-A4FE-9544-11FB-2C4AADE230EE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5" r="10153"/>
          <a:stretch>
            <a:fillRect/>
          </a:stretch>
        </p:blipFill>
        <p:spPr bwMode="auto">
          <a:xfrm>
            <a:off x="7942263" y="1398588"/>
            <a:ext cx="9667875" cy="838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CasellaDiTesto 1">
            <a:extLst>
              <a:ext uri="{FF2B5EF4-FFF2-40B4-BE49-F238E27FC236}">
                <a16:creationId xmlns:a16="http://schemas.microsoft.com/office/drawing/2014/main" id="{AE96D0D5-3633-9B90-B7A1-17F2B5F750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931" y="2294018"/>
            <a:ext cx="1643013" cy="28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altLang="it-IT" sz="1247"/>
              <a:t>Scuole vincitrici</a:t>
            </a:r>
          </a:p>
        </p:txBody>
      </p:sp>
      <p:pic>
        <p:nvPicPr>
          <p:cNvPr id="50179" name="Immagine 2">
            <a:extLst>
              <a:ext uri="{FF2B5EF4-FFF2-40B4-BE49-F238E27FC236}">
                <a16:creationId xmlns:a16="http://schemas.microsoft.com/office/drawing/2014/main" id="{86BA71E0-4AAC-0DC8-5DE2-44C8968A7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35" y="1592365"/>
            <a:ext cx="7337274" cy="733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2142A66-67CD-DFF9-B3D1-94B42B3CFBFE}"/>
              </a:ext>
            </a:extLst>
          </p:cNvPr>
          <p:cNvSpPr/>
          <p:nvPr/>
        </p:nvSpPr>
        <p:spPr>
          <a:xfrm>
            <a:off x="235335" y="122314"/>
            <a:ext cx="9424705" cy="854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sz="3599" b="1" dirty="0">
                <a:solidFill>
                  <a:srgbClr val="C00000"/>
                </a:solidFill>
                <a:latin typeface="Arial Narrow" panose="020B0606020202030204" pitchFamily="34" charset="0"/>
              </a:rPr>
              <a:t>CONCORSI SCUOLE E UNIVERSITÀ</a:t>
            </a:r>
          </a:p>
        </p:txBody>
      </p:sp>
      <p:pic>
        <p:nvPicPr>
          <p:cNvPr id="50181" name="Pictur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75E50FC1-AF4C-B72E-B3F1-E350F341C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129" y="485585"/>
            <a:ext cx="7337274" cy="733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8C40A418-8E4F-9297-E822-E9B7C26207D6}"/>
              </a:ext>
            </a:extLst>
          </p:cNvPr>
          <p:cNvSpPr txBox="1"/>
          <p:nvPr/>
        </p:nvSpPr>
        <p:spPr>
          <a:xfrm>
            <a:off x="9345934" y="8086757"/>
            <a:ext cx="8264204" cy="1203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755" dirty="0"/>
              <a:t>LINK </a:t>
            </a:r>
          </a:p>
          <a:p>
            <a:r>
              <a:rPr lang="it-IT" sz="1733" dirty="0">
                <a:hlinkClick r:id="rId4"/>
              </a:rPr>
              <a:t>https://partecipa.poliste.com/processes/Sardegna2030/f/24/proposals/255</a:t>
            </a:r>
            <a:r>
              <a:rPr lang="it-IT" sz="1733" dirty="0"/>
              <a:t> (manifesto)</a:t>
            </a:r>
          </a:p>
          <a:p>
            <a:r>
              <a:rPr lang="it-IT" sz="1733" dirty="0"/>
              <a:t> </a:t>
            </a:r>
            <a:r>
              <a:rPr lang="it-IT" sz="1733" dirty="0">
                <a:hlinkClick r:id="rId5"/>
              </a:rPr>
              <a:t>https://partecipa.poliste.com/processes/Sardegna2030/f/24/proposals/235</a:t>
            </a:r>
            <a:r>
              <a:rPr lang="it-IT" sz="1733" dirty="0"/>
              <a:t> (video)</a:t>
            </a:r>
            <a:endParaRPr lang="it-IT" sz="3755" dirty="0"/>
          </a:p>
        </p:txBody>
      </p:sp>
    </p:spTree>
    <p:extLst>
      <p:ext uri="{BB962C8B-B14F-4D97-AF65-F5344CB8AC3E}">
        <p14:creationId xmlns:p14="http://schemas.microsoft.com/office/powerpoint/2010/main" val="224873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uppo 4">
            <a:extLst>
              <a:ext uri="{FF2B5EF4-FFF2-40B4-BE49-F238E27FC236}">
                <a16:creationId xmlns:a16="http://schemas.microsoft.com/office/drawing/2014/main" id="{AB732AA1-574E-D71D-466D-D32C1487F022}"/>
              </a:ext>
            </a:extLst>
          </p:cNvPr>
          <p:cNvGrpSpPr>
            <a:grpSpLocks/>
          </p:cNvGrpSpPr>
          <p:nvPr/>
        </p:nvGrpSpPr>
        <p:grpSpPr bwMode="auto">
          <a:xfrm>
            <a:off x="2178050" y="485775"/>
            <a:ext cx="5251450" cy="8069263"/>
            <a:chOff x="254839" y="164890"/>
            <a:chExt cx="4077325" cy="6505733"/>
          </a:xfrm>
        </p:grpSpPr>
        <p:pic>
          <p:nvPicPr>
            <p:cNvPr id="51205" name="Picture 2">
              <a:extLst>
                <a:ext uri="{FF2B5EF4-FFF2-40B4-BE49-F238E27FC236}">
                  <a16:creationId xmlns:a16="http://schemas.microsoft.com/office/drawing/2014/main" id="{E4B9FB83-547D-E28D-B55F-FF1141E1DF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48" t="21378" r="36163" b="10834"/>
            <a:stretch>
              <a:fillRect/>
            </a:stretch>
          </p:blipFill>
          <p:spPr bwMode="auto">
            <a:xfrm>
              <a:off x="254839" y="2861806"/>
              <a:ext cx="4077325" cy="3808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06" name="Picture 3">
              <a:extLst>
                <a:ext uri="{FF2B5EF4-FFF2-40B4-BE49-F238E27FC236}">
                  <a16:creationId xmlns:a16="http://schemas.microsoft.com/office/drawing/2014/main" id="{B4BC9268-D14E-D125-5252-38EB0EAD9C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77" t="14362" r="36328" b="28722"/>
            <a:stretch>
              <a:fillRect/>
            </a:stretch>
          </p:blipFill>
          <p:spPr bwMode="auto">
            <a:xfrm>
              <a:off x="262173" y="164890"/>
              <a:ext cx="4069991" cy="319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0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D9AE690E-BA01-F726-1649-972927124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1650" y="801688"/>
            <a:ext cx="7439025" cy="743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22052F80-61CB-22D2-2702-3E73AC1A529D}"/>
              </a:ext>
            </a:extLst>
          </p:cNvPr>
          <p:cNvSpPr txBox="1"/>
          <p:nvPr/>
        </p:nvSpPr>
        <p:spPr>
          <a:xfrm>
            <a:off x="1046163" y="2505075"/>
            <a:ext cx="8345487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it-IT" sz="3200" b="1" dirty="0">
                <a:solidFill>
                  <a:srgbClr val="000000"/>
                </a:solidFill>
                <a:latin typeface="Arial Narrow" panose="020B0606020202030204" pitchFamily="34" charset="0"/>
              </a:rPr>
              <a:t>Nord Sardegna: 24 maggio 2022</a:t>
            </a:r>
          </a:p>
          <a:p>
            <a:pPr>
              <a:defRPr/>
            </a:pPr>
            <a:endParaRPr lang="it-IT" sz="3200" b="1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it-IT" sz="3200" b="1" dirty="0">
                <a:solidFill>
                  <a:srgbClr val="000000"/>
                </a:solidFill>
                <a:latin typeface="Arial Narrow" panose="020B0606020202030204" pitchFamily="34" charset="0"/>
              </a:rPr>
              <a:t>Nuorese-Ogliastra: 25 maggio 2022</a:t>
            </a:r>
          </a:p>
          <a:p>
            <a:pPr>
              <a:defRPr/>
            </a:pPr>
            <a:endParaRPr lang="it-IT" sz="3200" b="1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it-IT" sz="3200" b="1" dirty="0">
                <a:solidFill>
                  <a:srgbClr val="000000"/>
                </a:solidFill>
                <a:latin typeface="Arial Narrow" panose="020B0606020202030204" pitchFamily="34" charset="0"/>
              </a:rPr>
              <a:t>Oristanese-Medio Campidano: 25 maggio 2022</a:t>
            </a:r>
          </a:p>
          <a:p>
            <a:pPr>
              <a:defRPr/>
            </a:pPr>
            <a:endParaRPr lang="it-IT" sz="3200" b="1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it-IT" sz="3200" b="1" dirty="0">
                <a:solidFill>
                  <a:srgbClr val="000000"/>
                </a:solidFill>
                <a:latin typeface="Arial Narrow" panose="020B0606020202030204" pitchFamily="34" charset="0"/>
              </a:rPr>
              <a:t>Sud Sardegna: 27 maggio 2022</a:t>
            </a:r>
            <a:endParaRPr lang="it-IT" sz="3200" b="1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5BE12FEE-5CB7-4629-1B6C-B9ED82D9D49D}"/>
              </a:ext>
            </a:extLst>
          </p:cNvPr>
          <p:cNvGraphicFramePr/>
          <p:nvPr/>
        </p:nvGraphicFramePr>
        <p:xfrm>
          <a:off x="971550" y="1866900"/>
          <a:ext cx="8658187" cy="8039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005AF5E1-3F0B-5D11-4F27-2E49CEB2B40E}"/>
              </a:ext>
            </a:extLst>
          </p:cNvPr>
          <p:cNvSpPr txBox="1"/>
          <p:nvPr/>
        </p:nvSpPr>
        <p:spPr>
          <a:xfrm>
            <a:off x="795338" y="381000"/>
            <a:ext cx="16322675" cy="4830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4400" b="1" dirty="0">
                <a:solidFill>
                  <a:srgbClr val="C00000"/>
                </a:solidFill>
                <a:latin typeface="Arial Narrow" panose="020B0606020202030204" pitchFamily="34" charset="0"/>
              </a:rPr>
              <a:t>5 PARTENARIATI </a:t>
            </a:r>
            <a:r>
              <a:rPr lang="it-IT" sz="4400" b="1" dirty="0">
                <a:latin typeface="Arial Narrow" panose="020B0606020202030204" pitchFamily="34" charset="0"/>
              </a:rPr>
              <a:t>CON I QUALI REALIZZEREMO </a:t>
            </a:r>
            <a:r>
              <a:rPr lang="it-IT" sz="4400" b="1" dirty="0">
                <a:solidFill>
                  <a:srgbClr val="C00000"/>
                </a:solidFill>
                <a:latin typeface="Arial Narrow" panose="020B0606020202030204" pitchFamily="34" charset="0"/>
              </a:rPr>
              <a:t>LABORATORI DI PROGETTAZIONE DI SOSTENIBILITA’</a:t>
            </a:r>
          </a:p>
          <a:p>
            <a:pPr>
              <a:defRPr/>
            </a:pPr>
            <a:endParaRPr lang="it-IT" sz="1600" dirty="0">
              <a:latin typeface="Arial Narrow" panose="020B0606020202030204" pitchFamily="34" charset="0"/>
            </a:endParaRPr>
          </a:p>
          <a:p>
            <a:pPr marL="628650" indent="-628650">
              <a:buFontTx/>
              <a:buChar char="-"/>
              <a:defRPr/>
            </a:pPr>
            <a:r>
              <a:rPr lang="it-IT" sz="3200" dirty="0">
                <a:latin typeface="Arial Narrow" panose="020B0606020202030204" pitchFamily="34" charset="0"/>
              </a:rPr>
              <a:t>Unione Comuni Santu Lussurgiu</a:t>
            </a:r>
          </a:p>
          <a:p>
            <a:pPr marL="628650" indent="-628650">
              <a:buFontTx/>
              <a:buChar char="-"/>
              <a:defRPr/>
            </a:pPr>
            <a:r>
              <a:rPr lang="it-IT" sz="3200" dirty="0">
                <a:latin typeface="Arial Narrow" panose="020B0606020202030204" pitchFamily="34" charset="0"/>
              </a:rPr>
              <a:t>Carbonia</a:t>
            </a:r>
          </a:p>
          <a:p>
            <a:pPr marL="628650" indent="-628650">
              <a:buFontTx/>
              <a:buChar char="-"/>
              <a:defRPr/>
            </a:pPr>
            <a:r>
              <a:rPr lang="it-IT" sz="3200" dirty="0">
                <a:latin typeface="Arial Narrow" panose="020B0606020202030204" pitchFamily="34" charset="0"/>
              </a:rPr>
              <a:t>Nuoro</a:t>
            </a:r>
          </a:p>
          <a:p>
            <a:pPr marL="628650" indent="-628650">
              <a:buFontTx/>
              <a:buChar char="-"/>
              <a:defRPr/>
            </a:pPr>
            <a:r>
              <a:rPr lang="it-IT" sz="3200" dirty="0">
                <a:latin typeface="Arial Narrow" panose="020B0606020202030204" pitchFamily="34" charset="0"/>
              </a:rPr>
              <a:t>Tempio Pausania</a:t>
            </a:r>
          </a:p>
          <a:p>
            <a:pPr marL="628650" indent="-628650">
              <a:buFontTx/>
              <a:buChar char="-"/>
              <a:defRPr/>
            </a:pPr>
            <a:r>
              <a:rPr lang="it-IT" sz="3200" dirty="0">
                <a:latin typeface="Arial Narrow" panose="020B0606020202030204" pitchFamily="34" charset="0"/>
              </a:rPr>
              <a:t>Arborea</a:t>
            </a:r>
          </a:p>
          <a:p>
            <a:pPr>
              <a:defRPr/>
            </a:pPr>
            <a:endParaRPr lang="it-IT" sz="3200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52228" name="Pictur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E9A3BD84-DF05-0E88-EE69-B1E07A047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0275" y="1339850"/>
            <a:ext cx="7297738" cy="729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Immagine 2">
            <a:extLst>
              <a:ext uri="{FF2B5EF4-FFF2-40B4-BE49-F238E27FC236}">
                <a16:creationId xmlns:a16="http://schemas.microsoft.com/office/drawing/2014/main" id="{72FA8E38-5664-C6FA-7EB4-944CBA2A7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0" t="59167" r="4272" b="6497"/>
          <a:stretch>
            <a:fillRect/>
          </a:stretch>
        </p:blipFill>
        <p:spPr bwMode="auto">
          <a:xfrm>
            <a:off x="3644900" y="0"/>
            <a:ext cx="13965238" cy="861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81A78B-0B93-2CB0-9450-594211F7D88C}"/>
              </a:ext>
            </a:extLst>
          </p:cNvPr>
          <p:cNvSpPr txBox="1"/>
          <p:nvPr/>
        </p:nvSpPr>
        <p:spPr>
          <a:xfrm>
            <a:off x="1147763" y="209550"/>
            <a:ext cx="14701837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4000" b="1" dirty="0">
                <a:solidFill>
                  <a:srgbClr val="C00000"/>
                </a:solidFill>
                <a:latin typeface="Arial Narrow" panose="020B0606020202030204" pitchFamily="34" charset="0"/>
              </a:rPr>
              <a:t>Laboratori per il Sistema INFEAS: </a:t>
            </a:r>
            <a:r>
              <a:rPr lang="it-IT" sz="4000" b="1" dirty="0">
                <a:solidFill>
                  <a:schemeClr val="bg1">
                    <a:lumMod val="65000"/>
                  </a:schemeClr>
                </a:solidFill>
                <a:latin typeface="Arial Narrow" panose="020B0606020202030204" pitchFamily="34" charset="0"/>
              </a:rPr>
              <a:t>Informazione, Formazione, Educazione all’Ambiente e alla Sostenibilità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Immagine 1">
            <a:extLst>
              <a:ext uri="{FF2B5EF4-FFF2-40B4-BE49-F238E27FC236}">
                <a16:creationId xmlns:a16="http://schemas.microsoft.com/office/drawing/2014/main" id="{5A4F99BA-15FE-10CA-3645-7BB9618C4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163" y="185738"/>
            <a:ext cx="7948612" cy="794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Immagine 5">
            <a:extLst>
              <a:ext uri="{FF2B5EF4-FFF2-40B4-BE49-F238E27FC236}">
                <a16:creationId xmlns:a16="http://schemas.microsoft.com/office/drawing/2014/main" id="{FE1C67E2-0EA0-3223-3E1D-71F375469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" t="54477" r="7848"/>
          <a:stretch>
            <a:fillRect/>
          </a:stretch>
        </p:blipFill>
        <p:spPr bwMode="auto">
          <a:xfrm>
            <a:off x="1257300" y="4056063"/>
            <a:ext cx="8170863" cy="456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6302304F-0A68-92AC-BEFA-616F193423A7}"/>
              </a:ext>
            </a:extLst>
          </p:cNvPr>
          <p:cNvSpPr txBox="1"/>
          <p:nvPr/>
        </p:nvSpPr>
        <p:spPr>
          <a:xfrm>
            <a:off x="1257300" y="336550"/>
            <a:ext cx="7948613" cy="3602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4800" b="1" dirty="0">
                <a:latin typeface="Arial Narrow" panose="020B0606020202030204" pitchFamily="34" charset="0"/>
              </a:rPr>
              <a:t>Azione </a:t>
            </a:r>
            <a:r>
              <a:rPr lang="it-IT" sz="4800" b="1" dirty="0">
                <a:solidFill>
                  <a:srgbClr val="C00000"/>
                </a:solidFill>
                <a:latin typeface="Arial Narrow" panose="020B0606020202030204" pitchFamily="34" charset="0"/>
              </a:rPr>
              <a:t>Pilota</a:t>
            </a:r>
          </a:p>
          <a:p>
            <a:pPr marL="571500" indent="-571500">
              <a:buFont typeface="Wingdings" panose="05000000000000000000" pitchFamily="2" charset="2"/>
              <a:buChar char="§"/>
              <a:defRPr/>
            </a:pPr>
            <a:r>
              <a:rPr lang="it-IT" sz="3600" dirty="0">
                <a:latin typeface="Arial Narrow" panose="020B0606020202030204" pitchFamily="34" charset="0"/>
              </a:rPr>
              <a:t>Masterplan</a:t>
            </a:r>
          </a:p>
          <a:p>
            <a:pPr marL="571500" indent="-571500">
              <a:buFont typeface="Wingdings" panose="05000000000000000000" pitchFamily="2" charset="2"/>
              <a:buChar char="§"/>
              <a:defRPr/>
            </a:pPr>
            <a:r>
              <a:rPr lang="it-IT" sz="3600" dirty="0">
                <a:latin typeface="Arial Narrow" panose="020B0606020202030204" pitchFamily="34" charset="0"/>
              </a:rPr>
              <a:t>Laboratorio di coprogettazione con gli enti locali e gli stakeholders</a:t>
            </a:r>
          </a:p>
          <a:p>
            <a:pPr marL="571500" indent="-571500">
              <a:buFont typeface="Wingdings" panose="05000000000000000000" pitchFamily="2" charset="2"/>
              <a:buChar char="§"/>
              <a:defRPr/>
            </a:pPr>
            <a:r>
              <a:rPr lang="it-IT" sz="3600" dirty="0">
                <a:latin typeface="Arial Narrow" panose="020B0606020202030204" pitchFamily="34" charset="0"/>
              </a:rPr>
              <a:t>Definire i passi operativi per interventi di forestazione coerenti con Sardegna2030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Immagine 3">
            <a:extLst>
              <a:ext uri="{FF2B5EF4-FFF2-40B4-BE49-F238E27FC236}">
                <a16:creationId xmlns:a16="http://schemas.microsoft.com/office/drawing/2014/main" id="{E7C9B5D7-ADDA-D978-179B-4728C0B80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8" y="0"/>
            <a:ext cx="869315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2">
            <a:extLst>
              <a:ext uri="{FF2B5EF4-FFF2-40B4-BE49-F238E27FC236}">
                <a16:creationId xmlns:a16="http://schemas.microsoft.com/office/drawing/2014/main" id="{ADFE51CD-5F26-97E3-0454-CE6DC7D18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72" t="7564" r="31873" b="55000"/>
          <a:stretch>
            <a:fillRect/>
          </a:stretch>
        </p:blipFill>
        <p:spPr bwMode="auto">
          <a:xfrm>
            <a:off x="9080500" y="0"/>
            <a:ext cx="8529638" cy="990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TextBox 8">
            <a:extLst>
              <a:ext uri="{FF2B5EF4-FFF2-40B4-BE49-F238E27FC236}">
                <a16:creationId xmlns:a16="http://schemas.microsoft.com/office/drawing/2014/main" id="{6C07208C-E40E-706F-85A2-C22883DA1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4913" y="7518400"/>
            <a:ext cx="6669087" cy="830263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t-IT" altLang="it-IT" sz="4800">
                <a:solidFill>
                  <a:srgbClr val="C00000"/>
                </a:solidFill>
                <a:latin typeface="Arial Narrow" panose="020B0606020202030204" pitchFamily="34" charset="0"/>
              </a:rPr>
              <a:t>Oltre 80 eventi</a:t>
            </a:r>
            <a:endParaRPr lang="it-IT" altLang="it-IT" sz="4800">
              <a:solidFill>
                <a:srgbClr val="C00000"/>
              </a:solidFill>
            </a:endParaRPr>
          </a:p>
        </p:txBody>
      </p:sp>
      <p:pic>
        <p:nvPicPr>
          <p:cNvPr id="55301" name="Picture 10">
            <a:extLst>
              <a:ext uri="{FF2B5EF4-FFF2-40B4-BE49-F238E27FC236}">
                <a16:creationId xmlns:a16="http://schemas.microsoft.com/office/drawing/2014/main" id="{B9B956CD-CC33-E854-9572-F61C38AA5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6" t="6154" r="16151" b="54872"/>
          <a:stretch>
            <a:fillRect/>
          </a:stretch>
        </p:blipFill>
        <p:spPr bwMode="auto">
          <a:xfrm>
            <a:off x="541338" y="2108200"/>
            <a:ext cx="83756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A9FD3A0-3870-8D6F-9EB8-2FB24CD0119B}"/>
              </a:ext>
            </a:extLst>
          </p:cNvPr>
          <p:cNvSpPr/>
          <p:nvPr/>
        </p:nvSpPr>
        <p:spPr>
          <a:xfrm>
            <a:off x="8647113" y="8348663"/>
            <a:ext cx="433387" cy="155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8E3D1C59-2C6B-46AC-A152-541FA5B0DCC8}"/>
              </a:ext>
            </a:extLst>
          </p:cNvPr>
          <p:cNvSpPr/>
          <p:nvPr/>
        </p:nvSpPr>
        <p:spPr>
          <a:xfrm>
            <a:off x="1619154" y="7704857"/>
            <a:ext cx="15979033" cy="2038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47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B68B0FF-B076-4A47-95ED-F7F7245CBD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816" y="6090"/>
            <a:ext cx="13982098" cy="9899762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9A61B1DB-02FB-61F0-049E-C8833AA4FD46}"/>
              </a:ext>
            </a:extLst>
          </p:cNvPr>
          <p:cNvGrpSpPr/>
          <p:nvPr/>
        </p:nvGrpSpPr>
        <p:grpSpPr>
          <a:xfrm>
            <a:off x="374114" y="367760"/>
            <a:ext cx="3193702" cy="3193702"/>
            <a:chOff x="727" y="1673471"/>
            <a:chExt cx="2211091" cy="2211091"/>
          </a:xfrm>
        </p:grpSpPr>
        <p:sp>
          <p:nvSpPr>
            <p:cNvPr id="3" name="Freccia in giù 2">
              <a:extLst>
                <a:ext uri="{FF2B5EF4-FFF2-40B4-BE49-F238E27FC236}">
                  <a16:creationId xmlns:a16="http://schemas.microsoft.com/office/drawing/2014/main" id="{58652703-6214-CAA8-1F2C-926E3F13765E}"/>
                </a:ext>
              </a:extLst>
            </p:cNvPr>
            <p:cNvSpPr/>
            <p:nvPr/>
          </p:nvSpPr>
          <p:spPr>
            <a:xfrm rot="17280000">
              <a:off x="727" y="1673471"/>
              <a:ext cx="2211091" cy="2211091"/>
            </a:xfrm>
            <a:prstGeom prst="downArrow">
              <a:avLst>
                <a:gd name="adj1" fmla="val 50000"/>
                <a:gd name="adj2" fmla="val 35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Freccia in giù 4">
              <a:extLst>
                <a:ext uri="{FF2B5EF4-FFF2-40B4-BE49-F238E27FC236}">
                  <a16:creationId xmlns:a16="http://schemas.microsoft.com/office/drawing/2014/main" id="{A8E204E2-AC54-1D44-64FB-CAEAE890C528}"/>
                </a:ext>
              </a:extLst>
            </p:cNvPr>
            <p:cNvSpPr txBox="1"/>
            <p:nvPr/>
          </p:nvSpPr>
          <p:spPr>
            <a:xfrm rot="22680000">
              <a:off x="10197" y="2166458"/>
              <a:ext cx="1824150" cy="11055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544" tIns="133544" rIns="133544" bIns="133544" numCol="1" spcCol="1270" anchor="ctr" anchorCtr="0">
              <a:noAutofit/>
            </a:bodyPr>
            <a:lstStyle>
              <a:defPPr>
                <a:defRPr lang="en-US"/>
              </a:defPPr>
              <a:lvl1pPr marL="0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60380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2075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98113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64151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30189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27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62265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283037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83464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878" b="1" kern="1200" dirty="0"/>
                <a:t>governance</a:t>
              </a:r>
              <a:endParaRPr lang="en-US" sz="1878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952421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CasellaDiTesto 3">
            <a:extLst>
              <a:ext uri="{FF2B5EF4-FFF2-40B4-BE49-F238E27FC236}">
                <a16:creationId xmlns:a16="http://schemas.microsoft.com/office/drawing/2014/main" id="{F86B96A5-E0C9-5F71-600C-0DCAF53BC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5138" y="5464175"/>
            <a:ext cx="8809037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t-IT" altLang="it-IT" b="1">
                <a:latin typeface="Arial Narrow" panose="020B0606020202030204" pitchFamily="34" charset="0"/>
              </a:rPr>
              <a:t>Gruppo di coordinamento </a:t>
            </a:r>
          </a:p>
          <a:p>
            <a:pPr algn="ctr"/>
            <a:r>
              <a:rPr lang="it-IT" altLang="it-IT" b="1">
                <a:latin typeface="Arial Narrow" panose="020B0606020202030204" pitchFamily="34" charset="0"/>
              </a:rPr>
              <a:t>Strategia Regionale per lo Sviluppo Sostenibile (SRSvS) </a:t>
            </a:r>
          </a:p>
          <a:p>
            <a:pPr algn="ctr"/>
            <a:r>
              <a:rPr lang="it-IT" altLang="it-IT" sz="1600">
                <a:latin typeface="Arial Narrow" panose="020B0606020202030204" pitchFamily="34" charset="0"/>
              </a:rPr>
              <a:t>Emanuela Manca Tel. +39 070 606 6968 emamanca@regione.sardegna.it | </a:t>
            </a:r>
          </a:p>
          <a:p>
            <a:pPr algn="ctr"/>
            <a:r>
              <a:rPr lang="it-IT" altLang="it-IT" sz="1600">
                <a:latin typeface="Arial Narrow" panose="020B0606020202030204" pitchFamily="34" charset="0"/>
              </a:rPr>
              <a:t>Luisa Mulas Tel. +39 070 606 8034 lmulas@regione.sardegna.it</a:t>
            </a:r>
          </a:p>
          <a:p>
            <a:pPr algn="ctr"/>
            <a:r>
              <a:rPr lang="it-IT" altLang="it-IT" sz="1600">
                <a:latin typeface="Arial Narrow" panose="020B0606020202030204" pitchFamily="34" charset="0"/>
              </a:rPr>
              <a:t>Filippo Arras Tel. +39 070 606 8035  farras@regione.sardegna.it</a:t>
            </a:r>
          </a:p>
          <a:p>
            <a:pPr algn="ctr"/>
            <a:endParaRPr lang="it-IT" altLang="it-IT" sz="600">
              <a:latin typeface="Arial Narrow" panose="020B0606020202030204" pitchFamily="34" charset="0"/>
            </a:endParaRPr>
          </a:p>
          <a:p>
            <a:pPr algn="ctr"/>
            <a:r>
              <a:rPr lang="it-IT" altLang="it-IT" sz="1600">
                <a:latin typeface="Arial Narrow" panose="020B0606020202030204" pitchFamily="34" charset="0"/>
              </a:rPr>
              <a:t>Regione Autonoma della Sardegna </a:t>
            </a:r>
          </a:p>
          <a:p>
            <a:pPr algn="ctr"/>
            <a:r>
              <a:rPr lang="it-IT" altLang="it-IT" sz="1600">
                <a:latin typeface="Arial Narrow" panose="020B0606020202030204" pitchFamily="34" charset="0"/>
              </a:rPr>
              <a:t>Direzione Generale Assessorato della Difesa dell’Ambiente</a:t>
            </a:r>
          </a:p>
          <a:p>
            <a:pPr algn="ctr"/>
            <a:r>
              <a:rPr lang="it-IT" altLang="it-IT" sz="1600">
                <a:latin typeface="Arial Narrow" panose="020B0606020202030204" pitchFamily="34" charset="0"/>
              </a:rPr>
              <a:t>Servizio sostenibilità ambientale valutazione strategica</a:t>
            </a:r>
          </a:p>
          <a:p>
            <a:pPr algn="ctr"/>
            <a:r>
              <a:rPr lang="it-IT" altLang="it-IT" sz="1600">
                <a:latin typeface="Arial Narrow" panose="020B0606020202030204" pitchFamily="34" charset="0"/>
              </a:rPr>
              <a:t>e sistemi informativi (SVASI) </a:t>
            </a:r>
          </a:p>
          <a:p>
            <a:pPr algn="ctr"/>
            <a:r>
              <a:rPr lang="it-IT" altLang="it-IT" sz="1600">
                <a:latin typeface="Arial Narrow" panose="020B0606020202030204" pitchFamily="34" charset="0"/>
              </a:rPr>
              <a:t>via Roma, 80 - 09123 Cagliari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D177849-DA44-90F9-43B8-56407EAD4413}"/>
              </a:ext>
            </a:extLst>
          </p:cNvPr>
          <p:cNvSpPr txBox="1"/>
          <p:nvPr/>
        </p:nvSpPr>
        <p:spPr>
          <a:xfrm>
            <a:off x="5367338" y="2214563"/>
            <a:ext cx="7167562" cy="26463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166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GRAZIE!</a:t>
            </a:r>
          </a:p>
        </p:txBody>
      </p:sp>
      <p:pic>
        <p:nvPicPr>
          <p:cNvPr id="57348" name="Immagine 5">
            <a:extLst>
              <a:ext uri="{FF2B5EF4-FFF2-40B4-BE49-F238E27FC236}">
                <a16:creationId xmlns:a16="http://schemas.microsoft.com/office/drawing/2014/main" id="{A708B446-BEAB-2088-B61D-11C54C9B4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3" y="98425"/>
            <a:ext cx="387667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CasellaDiTesto 2">
            <a:extLst>
              <a:ext uri="{FF2B5EF4-FFF2-40B4-BE49-F238E27FC236}">
                <a16:creationId xmlns:a16="http://schemas.microsoft.com/office/drawing/2014/main" id="{A9CD37BE-CF02-C9C4-8016-2A6DD2536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1588" y="4598988"/>
            <a:ext cx="6183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t-IT" altLang="it-IT" sz="3600">
                <a:solidFill>
                  <a:srgbClr val="D71922"/>
                </a:solidFill>
                <a:latin typeface="Arial Narrow" panose="020B0606020202030204" pitchFamily="34" charset="0"/>
                <a:hlinkClick r:id="rId3"/>
              </a:rPr>
              <a:t>Visita il sito di Sardegna2030</a:t>
            </a:r>
            <a:endParaRPr lang="it-IT" altLang="it-IT" sz="3600">
              <a:solidFill>
                <a:srgbClr val="D71922"/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8F778EB-A11A-06BB-1FBB-FF0DFAADDD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08" t="63284" r="27917" b="10145"/>
          <a:stretch/>
        </p:blipFill>
        <p:spPr>
          <a:xfrm>
            <a:off x="5422365" y="1673352"/>
            <a:ext cx="12187774" cy="700975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35C12D4A-A16C-051F-64CE-37D8A85AF856}"/>
              </a:ext>
            </a:extLst>
          </p:cNvPr>
          <p:cNvSpPr txBox="1"/>
          <p:nvPr/>
        </p:nvSpPr>
        <p:spPr>
          <a:xfrm>
            <a:off x="12719104" y="8802904"/>
            <a:ext cx="4413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/>
              <a:t>Fonte: </a:t>
            </a:r>
            <a:r>
              <a:rPr lang="it-IT" sz="2400" dirty="0" err="1"/>
              <a:t>Arc</a:t>
            </a:r>
            <a:r>
              <a:rPr lang="it-IT" sz="2400" dirty="0"/>
              <a:t>. Mara </a:t>
            </a:r>
            <a:r>
              <a:rPr lang="it-IT" sz="2400" dirty="0" err="1"/>
              <a:t>Cossu_MITE</a:t>
            </a:r>
            <a:r>
              <a:rPr lang="it-IT" sz="2400" dirty="0"/>
              <a:t>_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A3A80DC-B6BB-10EF-8163-2EA6695CB4E3}"/>
              </a:ext>
            </a:extLst>
          </p:cNvPr>
          <p:cNvSpPr txBox="1"/>
          <p:nvPr/>
        </p:nvSpPr>
        <p:spPr>
          <a:xfrm>
            <a:off x="467310" y="5459063"/>
            <a:ext cx="4159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4000" b="1" dirty="0">
                <a:solidFill>
                  <a:srgbClr val="D71922"/>
                </a:solidFill>
                <a:latin typeface="Arial Narrow" panose="020B0606020202030204" pitchFamily="34" charset="0"/>
              </a:rPr>
              <a:t>Adozione 2017</a:t>
            </a:r>
          </a:p>
          <a:p>
            <a:pPr algn="ctr"/>
            <a:r>
              <a:rPr lang="it-IT" sz="4000" b="1" dirty="0">
                <a:solidFill>
                  <a:srgbClr val="D71922"/>
                </a:solidFill>
                <a:latin typeface="Arial Narrow" panose="020B0606020202030204" pitchFamily="34" charset="0"/>
              </a:rPr>
              <a:t>Revisione 2022 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67FAFC9-E002-E6F1-44B5-7AAF37D313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00" t="63333" r="58125" b="13333"/>
          <a:stretch/>
        </p:blipFill>
        <p:spPr>
          <a:xfrm>
            <a:off x="1165114" y="1585471"/>
            <a:ext cx="2763672" cy="3316407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A47A8AC-FC30-2F14-6786-F992CC25382F}"/>
              </a:ext>
            </a:extLst>
          </p:cNvPr>
          <p:cNvSpPr txBox="1"/>
          <p:nvPr/>
        </p:nvSpPr>
        <p:spPr>
          <a:xfrm>
            <a:off x="373260" y="169785"/>
            <a:ext cx="12847401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599" b="1" dirty="0">
                <a:solidFill>
                  <a:srgbClr val="C00000"/>
                </a:solidFill>
                <a:latin typeface="Arial Narrow" panose="020B0606020202030204" pitchFamily="34" charset="0"/>
              </a:rPr>
              <a:t>ITALIA_ LA STRATEGIA NAZIONALE</a:t>
            </a:r>
          </a:p>
        </p:txBody>
      </p:sp>
    </p:spTree>
    <p:extLst>
      <p:ext uri="{BB962C8B-B14F-4D97-AF65-F5344CB8AC3E}">
        <p14:creationId xmlns:p14="http://schemas.microsoft.com/office/powerpoint/2010/main" val="791232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Immagine 1">
            <a:extLst>
              <a:ext uri="{FF2B5EF4-FFF2-40B4-BE49-F238E27FC236}">
                <a16:creationId xmlns:a16="http://schemas.microsoft.com/office/drawing/2014/main" id="{592713AE-C423-DE7C-4EF6-91C8D28F1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2"/>
          <a:stretch>
            <a:fillRect/>
          </a:stretch>
        </p:blipFill>
        <p:spPr bwMode="auto">
          <a:xfrm>
            <a:off x="486026" y="2471814"/>
            <a:ext cx="5678317" cy="41384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0B687D65-4F03-1BAF-6042-5D26EEE3D7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6025" y="1497449"/>
            <a:ext cx="5132234" cy="92389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it-IT" sz="2401" b="1" dirty="0">
                <a:solidFill>
                  <a:srgbClr val="C00000"/>
                </a:solidFill>
                <a:latin typeface="Arial Narrow" panose="020B0606020202030204" pitchFamily="34" charset="0"/>
                <a:ea typeface="+mn-ea"/>
                <a:cs typeface="+mn-cs"/>
              </a:rPr>
              <a:t>2018</a:t>
            </a:r>
            <a:br>
              <a:rPr lang="it-IT" sz="2401" dirty="0"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it-IT" sz="2401" b="1" dirty="0">
                <a:latin typeface="Arial Narrow" panose="020B0606020202030204" pitchFamily="34" charset="0"/>
                <a:ea typeface="+mn-ea"/>
                <a:cs typeface="+mn-cs"/>
              </a:rPr>
              <a:t>DGR INDIRIZZI</a:t>
            </a:r>
            <a:endParaRPr lang="it-IT" sz="6599" dirty="0"/>
          </a:p>
        </p:txBody>
      </p:sp>
      <p:sp>
        <p:nvSpPr>
          <p:cNvPr id="16388" name="CasellaDiTesto 3">
            <a:extLst>
              <a:ext uri="{FF2B5EF4-FFF2-40B4-BE49-F238E27FC236}">
                <a16:creationId xmlns:a16="http://schemas.microsoft.com/office/drawing/2014/main" id="{F3344C11-30E0-0AE0-328B-7396D2E8E2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25" y="7040324"/>
            <a:ext cx="5132234" cy="1364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>
                <a:srgbClr val="0070C0"/>
              </a:buClr>
              <a:buSzPct val="100000"/>
              <a:buFont typeface="Calibri" panose="020F0502020204030204" pitchFamily="34" charset="0"/>
              <a:buChar char="•"/>
            </a:pPr>
            <a:r>
              <a:rPr lang="it-IT" altLang="it-IT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Indirizzi strategici</a:t>
            </a:r>
          </a:p>
          <a:p>
            <a:pPr eaLnBrk="1" hangingPunct="1">
              <a:buClr>
                <a:srgbClr val="0070C0"/>
              </a:buClr>
              <a:buSzPct val="100000"/>
              <a:buFont typeface="Calibri" panose="020F0502020204030204" pitchFamily="34" charset="0"/>
              <a:buChar char="•"/>
            </a:pPr>
            <a:r>
              <a:rPr lang="it-IT" altLang="it-IT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Governance</a:t>
            </a:r>
          </a:p>
          <a:p>
            <a:pPr eaLnBrk="1" hangingPunct="1">
              <a:buClr>
                <a:srgbClr val="0070C0"/>
              </a:buClr>
              <a:buSzPct val="100000"/>
              <a:buFont typeface="Calibri" panose="020F0502020204030204" pitchFamily="34" charset="0"/>
              <a:buChar char="•"/>
            </a:pPr>
            <a:r>
              <a:rPr lang="it-IT" altLang="it-IT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Obiettivi e tempi </a:t>
            </a:r>
          </a:p>
          <a:p>
            <a:pPr eaLnBrk="1" hangingPunct="1">
              <a:buClr>
                <a:srgbClr val="0070C0"/>
              </a:buClr>
              <a:buSzPct val="100000"/>
              <a:buFont typeface="Calibri" panose="020F0502020204030204" pitchFamily="34" charset="0"/>
              <a:buChar char="•"/>
            </a:pPr>
            <a:r>
              <a:rPr lang="it-IT" altLang="it-IT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Adozione accordo con Ministero</a:t>
            </a:r>
          </a:p>
        </p:txBody>
      </p:sp>
      <p:pic>
        <p:nvPicPr>
          <p:cNvPr id="16389" name="Immagine 4">
            <a:extLst>
              <a:ext uri="{FF2B5EF4-FFF2-40B4-BE49-F238E27FC236}">
                <a16:creationId xmlns:a16="http://schemas.microsoft.com/office/drawing/2014/main" id="{BA61FC3E-2818-29D7-F48F-5EBD5F4AF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9" t="25151" r="23880" b="6100"/>
          <a:stretch>
            <a:fillRect/>
          </a:stretch>
        </p:blipFill>
        <p:spPr bwMode="auto">
          <a:xfrm>
            <a:off x="6301921" y="2365454"/>
            <a:ext cx="5676730" cy="463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itolo 2">
            <a:extLst>
              <a:ext uri="{FF2B5EF4-FFF2-40B4-BE49-F238E27FC236}">
                <a16:creationId xmlns:a16="http://schemas.microsoft.com/office/drawing/2014/main" id="{0ED8BB08-C881-B4FD-94D2-C6F8792AC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228" y="1505054"/>
            <a:ext cx="5130645" cy="923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it-IT" altLang="it-IT" sz="2401" b="1" dirty="0">
                <a:solidFill>
                  <a:srgbClr val="C00000"/>
                </a:solidFill>
                <a:latin typeface="Arial Narrow" panose="020B0606020202030204" pitchFamily="34" charset="0"/>
              </a:rPr>
              <a:t>2020</a:t>
            </a:r>
            <a:br>
              <a:rPr lang="it-IT" altLang="it-IT" sz="2401" dirty="0">
                <a:solidFill>
                  <a:srgbClr val="000000"/>
                </a:solidFill>
                <a:latin typeface="Arial Narrow" panose="020B0606020202030204" pitchFamily="34" charset="0"/>
              </a:rPr>
            </a:br>
            <a:r>
              <a:rPr lang="it-IT" altLang="it-IT" sz="2401" b="1" dirty="0">
                <a:solidFill>
                  <a:srgbClr val="000000"/>
                </a:solidFill>
                <a:latin typeface="Arial Narrow" panose="020B0606020202030204" pitchFamily="34" charset="0"/>
              </a:rPr>
              <a:t>DGR DOCUMENTO PRELIMINARE</a:t>
            </a:r>
            <a:br>
              <a:rPr lang="it-IT" altLang="it-IT" sz="2401" dirty="0">
                <a:solidFill>
                  <a:srgbClr val="000000"/>
                </a:solidFill>
              </a:rPr>
            </a:br>
            <a:r>
              <a:rPr lang="it-IT" altLang="it-IT" sz="2000" dirty="0">
                <a:solidFill>
                  <a:srgbClr val="000000"/>
                </a:solidFill>
              </a:rPr>
              <a:t> </a:t>
            </a:r>
            <a:br>
              <a:rPr lang="it-IT" altLang="it-IT" sz="2000" dirty="0">
                <a:solidFill>
                  <a:srgbClr val="000000"/>
                </a:solidFill>
              </a:rPr>
            </a:br>
            <a:endParaRPr lang="it-IT" altLang="it-IT" sz="6599" dirty="0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16391" name="CasellaDiTesto 6">
            <a:extLst>
              <a:ext uri="{FF2B5EF4-FFF2-40B4-BE49-F238E27FC236}">
                <a16:creationId xmlns:a16="http://schemas.microsoft.com/office/drawing/2014/main" id="{0301DAB3-E0B9-3A41-6746-2EB89CFDC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229" y="7088124"/>
            <a:ext cx="5260816" cy="1364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>
                <a:srgbClr val="00B050"/>
              </a:buClr>
              <a:buSzPct val="150000"/>
              <a:buFont typeface="Arial Narrow" panose="020B0606020202030204" pitchFamily="34" charset="0"/>
              <a:buChar char="–"/>
            </a:pPr>
            <a:r>
              <a:rPr lang="it-IT" altLang="it-IT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Documento preliminare della Strategia</a:t>
            </a:r>
          </a:p>
          <a:p>
            <a:pPr eaLnBrk="1" hangingPunct="1">
              <a:buClr>
                <a:srgbClr val="00B050"/>
              </a:buClr>
              <a:buSzPct val="150000"/>
              <a:buFont typeface="Arial Narrow" panose="020B0606020202030204" pitchFamily="34" charset="0"/>
              <a:buChar char="–"/>
            </a:pPr>
            <a:r>
              <a:rPr lang="it-IT" altLang="it-IT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Avvio processo di consultazione con il Forum</a:t>
            </a:r>
          </a:p>
          <a:p>
            <a:pPr eaLnBrk="1" hangingPunct="1">
              <a:buClr>
                <a:srgbClr val="00B050"/>
              </a:buClr>
              <a:buSzPct val="150000"/>
              <a:buFont typeface="Arial Narrow" panose="020B0606020202030204" pitchFamily="34" charset="0"/>
              <a:buChar char="–"/>
            </a:pPr>
            <a:r>
              <a:rPr lang="it-IT" altLang="it-IT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Indirizzi per la coerenza della programmazione FSE e FESR 2021-27 con la Strategia </a:t>
            </a:r>
          </a:p>
        </p:txBody>
      </p:sp>
      <p:sp>
        <p:nvSpPr>
          <p:cNvPr id="16392" name="Titolo 2">
            <a:extLst>
              <a:ext uri="{FF2B5EF4-FFF2-40B4-BE49-F238E27FC236}">
                <a16:creationId xmlns:a16="http://schemas.microsoft.com/office/drawing/2014/main" id="{2FBD7CF9-B864-272A-6C46-74CF1936C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65580" y="1446319"/>
            <a:ext cx="5130645" cy="923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it-IT" altLang="it-IT" sz="2401" b="1" dirty="0">
                <a:solidFill>
                  <a:srgbClr val="C00000"/>
                </a:solidFill>
                <a:latin typeface="Arial Narrow" panose="020B0606020202030204" pitchFamily="34" charset="0"/>
              </a:rPr>
              <a:t>2021</a:t>
            </a:r>
            <a:br>
              <a:rPr lang="it-IT" altLang="it-IT" sz="2401" dirty="0">
                <a:solidFill>
                  <a:srgbClr val="000000"/>
                </a:solidFill>
                <a:latin typeface="Arial Narrow" panose="020B0606020202030204" pitchFamily="34" charset="0"/>
              </a:rPr>
            </a:br>
            <a:r>
              <a:rPr lang="it-IT" altLang="it-IT" sz="2401" b="1" dirty="0">
                <a:solidFill>
                  <a:srgbClr val="000000"/>
                </a:solidFill>
                <a:latin typeface="Arial Narrow" panose="020B0606020202030204" pitchFamily="34" charset="0"/>
              </a:rPr>
              <a:t>DGR APPROVAZIONE STRATEGIA</a:t>
            </a:r>
            <a:br>
              <a:rPr lang="it-IT" altLang="it-IT" sz="2401" dirty="0">
                <a:solidFill>
                  <a:srgbClr val="000000"/>
                </a:solidFill>
              </a:rPr>
            </a:br>
            <a:r>
              <a:rPr lang="it-IT" altLang="it-IT" sz="2000" dirty="0">
                <a:solidFill>
                  <a:srgbClr val="000000"/>
                </a:solidFill>
              </a:rPr>
              <a:t> </a:t>
            </a:r>
            <a:br>
              <a:rPr lang="it-IT" altLang="it-IT" sz="2000" dirty="0">
                <a:solidFill>
                  <a:srgbClr val="000000"/>
                </a:solidFill>
              </a:rPr>
            </a:br>
            <a:endParaRPr lang="it-IT" altLang="it-IT" sz="6599" dirty="0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0F6B096-A655-66AB-A098-55E502AC4D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582" t="15316" r="44253" b="6309"/>
          <a:stretch/>
        </p:blipFill>
        <p:spPr>
          <a:xfrm>
            <a:off x="11941787" y="2398439"/>
            <a:ext cx="4292559" cy="505184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C3123D7-2BCD-A001-EE5A-3DB90E96D36D}"/>
              </a:ext>
            </a:extLst>
          </p:cNvPr>
          <p:cNvSpPr txBox="1"/>
          <p:nvPr/>
        </p:nvSpPr>
        <p:spPr>
          <a:xfrm>
            <a:off x="11881553" y="7450281"/>
            <a:ext cx="5728586" cy="194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89" dirty="0">
                <a:solidFill>
                  <a:srgbClr val="C00000"/>
                </a:solidFill>
              </a:rPr>
              <a:t>-</a:t>
            </a:r>
            <a:r>
              <a:rPr lang="it-IT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Quadro di riferimento e di coerenza per la programmazione e la pianificazione regionale</a:t>
            </a:r>
          </a:p>
          <a:p>
            <a:r>
              <a:rPr lang="it-IT" sz="2889" dirty="0">
                <a:solidFill>
                  <a:srgbClr val="C00000"/>
                </a:solidFill>
              </a:rPr>
              <a:t>-</a:t>
            </a:r>
            <a:r>
              <a:rPr lang="it-IT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Le autorità procedenti per i piani e i programmi ne tengano conto, sin dalle prime fasi dei rispettivi processi di pianificazione o programmazione (art.34 </a:t>
            </a:r>
            <a:r>
              <a:rPr lang="it-IT" sz="20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D.lgs</a:t>
            </a:r>
            <a:r>
              <a:rPr lang="it-IT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 152/06)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513C999-003C-8A7D-084F-8407E541216B}"/>
              </a:ext>
            </a:extLst>
          </p:cNvPr>
          <p:cNvSpPr txBox="1"/>
          <p:nvPr/>
        </p:nvSpPr>
        <p:spPr>
          <a:xfrm>
            <a:off x="373260" y="169785"/>
            <a:ext cx="12847401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599" b="1" dirty="0">
                <a:solidFill>
                  <a:srgbClr val="C00000"/>
                </a:solidFill>
                <a:latin typeface="Arial Narrow" panose="020B0606020202030204" pitchFamily="34" charset="0"/>
              </a:rPr>
              <a:t>LA STRATEGIA REGIONALE PER LO SVILUPPO SOSTENIBILE</a:t>
            </a:r>
          </a:p>
        </p:txBody>
      </p:sp>
    </p:spTree>
    <p:extLst>
      <p:ext uri="{BB962C8B-B14F-4D97-AF65-F5344CB8AC3E}">
        <p14:creationId xmlns:p14="http://schemas.microsoft.com/office/powerpoint/2010/main" val="2332942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56A7591-0171-4E36-BE0B-3731EDB76FD0}"/>
              </a:ext>
            </a:extLst>
          </p:cNvPr>
          <p:cNvSpPr txBox="1"/>
          <p:nvPr/>
        </p:nvSpPr>
        <p:spPr>
          <a:xfrm>
            <a:off x="363716" y="123142"/>
            <a:ext cx="10253362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599" b="1" dirty="0">
                <a:solidFill>
                  <a:srgbClr val="C00000"/>
                </a:solidFill>
                <a:latin typeface="Arial Narrow" panose="020B0606020202030204" pitchFamily="34" charset="0"/>
              </a:rPr>
              <a:t>COME SI POSIZIONA LA REGIONE SARDEGNA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9274C260-26BB-4D45-8653-8DA0747D0DDD}"/>
              </a:ext>
            </a:extLst>
          </p:cNvPr>
          <p:cNvSpPr/>
          <p:nvPr/>
        </p:nvSpPr>
        <p:spPr>
          <a:xfrm>
            <a:off x="1959635" y="8040823"/>
            <a:ext cx="15650238" cy="186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47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EC6008A-BBEA-45B4-AEC0-74F6705EC1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61" t="56255" r="22834" b="3164"/>
          <a:stretch/>
        </p:blipFill>
        <p:spPr>
          <a:xfrm>
            <a:off x="136935" y="1385274"/>
            <a:ext cx="8905752" cy="8469552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7ED24658-1E2D-719B-22DC-220E4D8D80E6}"/>
              </a:ext>
            </a:extLst>
          </p:cNvPr>
          <p:cNvGrpSpPr/>
          <p:nvPr/>
        </p:nvGrpSpPr>
        <p:grpSpPr>
          <a:xfrm rot="1050556">
            <a:off x="14474444" y="504875"/>
            <a:ext cx="2986334" cy="2913868"/>
            <a:chOff x="3715295" y="1673471"/>
            <a:chExt cx="2211091" cy="2211091"/>
          </a:xfrm>
        </p:grpSpPr>
        <p:sp>
          <p:nvSpPr>
            <p:cNvPr id="6" name="Freccia in giù 5">
              <a:extLst>
                <a:ext uri="{FF2B5EF4-FFF2-40B4-BE49-F238E27FC236}">
                  <a16:creationId xmlns:a16="http://schemas.microsoft.com/office/drawing/2014/main" id="{9075247A-8670-8501-08B4-5C2C14798C70}"/>
                </a:ext>
              </a:extLst>
            </p:cNvPr>
            <p:cNvSpPr/>
            <p:nvPr/>
          </p:nvSpPr>
          <p:spPr>
            <a:xfrm rot="4320000">
              <a:off x="3715295" y="1673471"/>
              <a:ext cx="2211091" cy="2211091"/>
            </a:xfrm>
            <a:prstGeom prst="downArrow">
              <a:avLst>
                <a:gd name="adj1" fmla="val 50000"/>
                <a:gd name="adj2" fmla="val 35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Freccia in giù 4">
              <a:extLst>
                <a:ext uri="{FF2B5EF4-FFF2-40B4-BE49-F238E27FC236}">
                  <a16:creationId xmlns:a16="http://schemas.microsoft.com/office/drawing/2014/main" id="{61642ECC-142E-C989-736D-67860B9EA075}"/>
                </a:ext>
              </a:extLst>
            </p:cNvPr>
            <p:cNvSpPr txBox="1"/>
            <p:nvPr/>
          </p:nvSpPr>
          <p:spPr>
            <a:xfrm rot="-1080000">
              <a:off x="4092767" y="2166458"/>
              <a:ext cx="1824150" cy="11055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544" tIns="133544" rIns="133544" bIns="133544" numCol="1" spcCol="1270" anchor="ctr" anchorCtr="0">
              <a:noAutofit/>
            </a:bodyPr>
            <a:lstStyle>
              <a:defPPr>
                <a:defRPr lang="en-US"/>
              </a:defPPr>
              <a:lvl1pPr marL="0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60380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2075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98113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641519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30189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27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622658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283037" algn="l" defTabSz="1320759" rtl="0" eaLnBrk="1" latinLnBrk="0" hangingPunct="1"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83464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878" b="1" kern="1200" dirty="0"/>
                <a:t>progettazione per obiettivi e indicatori</a:t>
              </a:r>
              <a:endParaRPr lang="en-US" sz="1878" kern="1200" dirty="0"/>
            </a:p>
          </p:txBody>
        </p:sp>
      </p:grpSp>
      <p:pic>
        <p:nvPicPr>
          <p:cNvPr id="9" name="Immagine 8">
            <a:extLst>
              <a:ext uri="{FF2B5EF4-FFF2-40B4-BE49-F238E27FC236}">
                <a16:creationId xmlns:a16="http://schemas.microsoft.com/office/drawing/2014/main" id="{EAF4638A-7264-DAAC-E0F1-24530E6ACE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93" t="68889" r="29421" b="9444"/>
          <a:stretch/>
        </p:blipFill>
        <p:spPr>
          <a:xfrm>
            <a:off x="9690547" y="5572495"/>
            <a:ext cx="7802390" cy="3938561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96317013-8AAE-E063-E063-8F2F44E336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059" t="57485" r="37080" b="8307"/>
          <a:stretch/>
        </p:blipFill>
        <p:spPr>
          <a:xfrm>
            <a:off x="10522676" y="377742"/>
            <a:ext cx="3116170" cy="446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821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" descr="Decorazione da parete a ingranaggi in metallo nera, 146x78 cm - Nero - 146x78x3.5cm - Maisons du Monde"/>
          <p:cNvSpPr>
            <a:spLocks noChangeAspect="1" noChangeArrowheads="1"/>
          </p:cNvSpPr>
          <p:nvPr/>
        </p:nvSpPr>
        <p:spPr bwMode="auto">
          <a:xfrm>
            <a:off x="2425980" y="-208513"/>
            <a:ext cx="440253" cy="44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2076" tIns="66038" rIns="132076" bIns="6603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sz="260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20ADA50-2226-4E84-96A1-79AED853E9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432"/>
          <a:stretch/>
        </p:blipFill>
        <p:spPr>
          <a:xfrm>
            <a:off x="1163198" y="1159196"/>
            <a:ext cx="15072394" cy="8306693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7AB7ABDA-2D4A-43E9-97C5-7144D8745C12}"/>
              </a:ext>
            </a:extLst>
          </p:cNvPr>
          <p:cNvSpPr txBox="1"/>
          <p:nvPr/>
        </p:nvSpPr>
        <p:spPr>
          <a:xfrm>
            <a:off x="2866233" y="440111"/>
            <a:ext cx="8266155" cy="510716"/>
          </a:xfrm>
          <a:prstGeom prst="rect">
            <a:avLst/>
          </a:prstGeom>
        </p:spPr>
        <p:txBody>
          <a:bodyPr vert="horz" lIns="91438" tIns="45718" rIns="91438" bIns="45718" rtlCol="0" anchor="ctr">
            <a:noAutofit/>
          </a:bodyPr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0" defTabSz="914362">
              <a:lnSpc>
                <a:spcPct val="90000"/>
              </a:lnSpc>
              <a:spcBef>
                <a:spcPct val="0"/>
              </a:spcBef>
              <a:spcAft>
                <a:spcPts val="599"/>
              </a:spcAft>
            </a:pPr>
            <a:r>
              <a:rPr lang="en-US" sz="3599" b="1" kern="1200" cap="small" dirty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I TEMI STRATEGICI</a:t>
            </a:r>
          </a:p>
        </p:txBody>
      </p:sp>
    </p:spTree>
    <p:extLst>
      <p:ext uri="{BB962C8B-B14F-4D97-AF65-F5344CB8AC3E}">
        <p14:creationId xmlns:p14="http://schemas.microsoft.com/office/powerpoint/2010/main" val="3642220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9F85B12E-8D15-427A-9675-C9B30C3165DB}"/>
              </a:ext>
            </a:extLst>
          </p:cNvPr>
          <p:cNvSpPr txBox="1"/>
          <p:nvPr/>
        </p:nvSpPr>
        <p:spPr>
          <a:xfrm>
            <a:off x="2237874" y="687623"/>
            <a:ext cx="1442604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400" b="1" dirty="0">
                <a:latin typeface="Arial Narrow" panose="020B0606020202030204" pitchFamily="34" charset="0"/>
              </a:rPr>
              <a:t>Forum</a:t>
            </a:r>
            <a:r>
              <a:rPr lang="it-IT" sz="4400" b="1" dirty="0">
                <a:solidFill>
                  <a:srgbClr val="D40812"/>
                </a:solidFill>
                <a:latin typeface="Arial Narrow" panose="020B0606020202030204" pitchFamily="34" charset="0"/>
              </a:rPr>
              <a:t> Regionale per lo Sviluppo Sostenibile: </a:t>
            </a:r>
            <a:r>
              <a:rPr lang="it-IT" sz="4400" b="1" dirty="0">
                <a:latin typeface="Arial Narrow" panose="020B0606020202030204" pitchFamily="34" charset="0"/>
              </a:rPr>
              <a:t>la </a:t>
            </a:r>
            <a:r>
              <a:rPr lang="it-IT" sz="4400" b="1" i="1" dirty="0">
                <a:latin typeface="Arial Narrow" panose="020B0606020202030204" pitchFamily="34" charset="0"/>
              </a:rPr>
              <a:t>roadmap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581641B1-B050-4511-A31E-1AA2F294E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021" y="2040041"/>
            <a:ext cx="15227886" cy="603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57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4A06748E-340B-4832-8952-96AFF95C2658}"/>
              </a:ext>
            </a:extLst>
          </p:cNvPr>
          <p:cNvSpPr/>
          <p:nvPr/>
        </p:nvSpPr>
        <p:spPr>
          <a:xfrm>
            <a:off x="769500" y="8131864"/>
            <a:ext cx="16825861" cy="1759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47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8B9EA40-E90B-4C55-93D5-24304FCA1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723" t="19644" r="21737" b="13970"/>
          <a:stretch/>
        </p:blipFill>
        <p:spPr>
          <a:xfrm>
            <a:off x="1256923" y="201704"/>
            <a:ext cx="15096293" cy="9600912"/>
          </a:xfrm>
          <a:prstGeom prst="rect">
            <a:avLst/>
          </a:prstGeom>
        </p:spPr>
      </p:pic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CA4FCE01-507D-968D-604C-C8DB81AED839}"/>
              </a:ext>
            </a:extLst>
          </p:cNvPr>
          <p:cNvSpPr/>
          <p:nvPr/>
        </p:nvSpPr>
        <p:spPr>
          <a:xfrm>
            <a:off x="15388494" y="304940"/>
            <a:ext cx="2133126" cy="1507534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0380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75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8113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41519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189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7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22658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83037" algn="l" defTabSz="1320759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800" dirty="0"/>
              <a:t>5 temi        34 obiettivi strategici</a:t>
            </a:r>
          </a:p>
        </p:txBody>
      </p:sp>
    </p:spTree>
    <p:extLst>
      <p:ext uri="{BB962C8B-B14F-4D97-AF65-F5344CB8AC3E}">
        <p14:creationId xmlns:p14="http://schemas.microsoft.com/office/powerpoint/2010/main" val="793681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asellaDiTesto 4">
            <a:extLst>
              <a:ext uri="{FF2B5EF4-FFF2-40B4-BE49-F238E27FC236}">
                <a16:creationId xmlns:a16="http://schemas.microsoft.com/office/drawing/2014/main" id="{9C944206-BBDE-F444-1A58-02A102E17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9225" y="285750"/>
            <a:ext cx="61007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t-IT" altLang="it-IT" sz="3600" b="1">
                <a:solidFill>
                  <a:srgbClr val="C00000"/>
                </a:solidFill>
                <a:latin typeface="Arial Narrow" panose="020B0606020202030204" pitchFamily="34" charset="0"/>
              </a:rPr>
              <a:t>Strumenti di attuazione</a:t>
            </a:r>
          </a:p>
        </p:txBody>
      </p:sp>
      <p:pic>
        <p:nvPicPr>
          <p:cNvPr id="20483" name="Immagine 2">
            <a:extLst>
              <a:ext uri="{FF2B5EF4-FFF2-40B4-BE49-F238E27FC236}">
                <a16:creationId xmlns:a16="http://schemas.microsoft.com/office/drawing/2014/main" id="{7C3E70BF-63D1-9132-9EC0-64754A4F9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613" y="1231900"/>
            <a:ext cx="13466762" cy="645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1974</Words>
  <Application>Microsoft Office PowerPoint</Application>
  <PresentationFormat>Personalizzato</PresentationFormat>
  <Paragraphs>288</Paragraphs>
  <Slides>27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3</vt:i4>
      </vt:variant>
      <vt:variant>
        <vt:lpstr>Titoli diapositive</vt:lpstr>
      </vt:variant>
      <vt:variant>
        <vt:i4>27</vt:i4>
      </vt:variant>
    </vt:vector>
  </HeadingPairs>
  <TitlesOfParts>
    <vt:vector size="38" baseType="lpstr">
      <vt:lpstr>TitilliumWeb-Regular</vt:lpstr>
      <vt:lpstr>Wingdings</vt:lpstr>
      <vt:lpstr>Times New Roman</vt:lpstr>
      <vt:lpstr>Arial Narrow</vt:lpstr>
      <vt:lpstr>Titillium Web</vt:lpstr>
      <vt:lpstr>Arial</vt:lpstr>
      <vt:lpstr>Calibri Light</vt:lpstr>
      <vt:lpstr>Calibri</vt:lpstr>
      <vt:lpstr>Tema di Office</vt:lpstr>
      <vt:lpstr>Tema di Office</vt:lpstr>
      <vt:lpstr>3_Tema di Office</vt:lpstr>
      <vt:lpstr>Presentazione standard di PowerPoint</vt:lpstr>
      <vt:lpstr>Presentazione standard di PowerPoint</vt:lpstr>
      <vt:lpstr>Presentazione standard di PowerPoint</vt:lpstr>
      <vt:lpstr>2018 DGR INDIRIZZI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User Vpn</dc:creator>
  <cp:lastModifiedBy>User Vpn 58</cp:lastModifiedBy>
  <cp:revision>9</cp:revision>
  <dcterms:modified xsi:type="dcterms:W3CDTF">2022-12-01T12:49:48Z</dcterms:modified>
</cp:coreProperties>
</file>